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0" r:id="rId2"/>
    <p:sldId id="288" r:id="rId3"/>
    <p:sldId id="290" r:id="rId4"/>
    <p:sldId id="259" r:id="rId5"/>
    <p:sldId id="294" r:id="rId6"/>
    <p:sldId id="261" r:id="rId7"/>
    <p:sldId id="256" r:id="rId8"/>
    <p:sldId id="270" r:id="rId9"/>
    <p:sldId id="267" r:id="rId10"/>
    <p:sldId id="292" r:id="rId11"/>
    <p:sldId id="266" r:id="rId12"/>
    <p:sldId id="291" r:id="rId13"/>
    <p:sldId id="268" r:id="rId14"/>
    <p:sldId id="293" r:id="rId15"/>
    <p:sldId id="265" r:id="rId16"/>
    <p:sldId id="295" r:id="rId17"/>
    <p:sldId id="271" r:id="rId18"/>
    <p:sldId id="296" r:id="rId19"/>
    <p:sldId id="273" r:id="rId20"/>
    <p:sldId id="269" r:id="rId21"/>
    <p:sldId id="274" r:id="rId22"/>
    <p:sldId id="297" r:id="rId23"/>
    <p:sldId id="278" r:id="rId24"/>
    <p:sldId id="298" r:id="rId25"/>
    <p:sldId id="276" r:id="rId26"/>
    <p:sldId id="299" r:id="rId27"/>
    <p:sldId id="279" r:id="rId28"/>
    <p:sldId id="300" r:id="rId29"/>
    <p:sldId id="275" r:id="rId30"/>
    <p:sldId id="301" r:id="rId31"/>
    <p:sldId id="280" r:id="rId32"/>
    <p:sldId id="302" r:id="rId33"/>
    <p:sldId id="277" r:id="rId34"/>
    <p:sldId id="304" r:id="rId35"/>
    <p:sldId id="281" r:id="rId36"/>
    <p:sldId id="303" r:id="rId37"/>
    <p:sldId id="305" r:id="rId38"/>
    <p:sldId id="263" r:id="rId39"/>
    <p:sldId id="282" r:id="rId40"/>
    <p:sldId id="306" r:id="rId41"/>
    <p:sldId id="307" r:id="rId42"/>
    <p:sldId id="283" r:id="rId43"/>
    <p:sldId id="308" r:id="rId44"/>
    <p:sldId id="285" r:id="rId45"/>
    <p:sldId id="284" r:id="rId46"/>
    <p:sldId id="287" r:id="rId47"/>
    <p:sldId id="309" r:id="rId48"/>
    <p:sldId id="286" r:id="rId49"/>
    <p:sldId id="28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429"/>
    <a:srgbClr val="0B8DFD"/>
    <a:srgbClr val="BB03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8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94" y="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il-PH" sz="1800" dirty="0">
                <a:effectLst/>
              </a:rPr>
              <a:t>(Tcase) TEMPERATURE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warm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Sheet1!$F$11:$F$13</c:f>
              <c:numCache>
                <c:formatCode>General</c:formatCode>
                <c:ptCount val="3"/>
                <c:pt idx="0">
                  <c:v>30</c:v>
                </c:pt>
                <c:pt idx="1">
                  <c:v>50</c:v>
                </c:pt>
                <c:pt idx="2">
                  <c:v>70</c:v>
                </c:pt>
              </c:numCache>
            </c:numRef>
          </c:xVal>
          <c:yVal>
            <c:numRef>
              <c:f>Sheet1!$G$11:$G$13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B9B-4FC6-AB7B-E1D0806BE1C6}"/>
            </c:ext>
          </c:extLst>
        </c:ser>
        <c:ser>
          <c:idx val="1"/>
          <c:order val="1"/>
          <c:tx>
            <c:v>hot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4.1519562007874017E-2"/>
                  <c:y val="0.3157497960291710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Sheet1!$F$23:$F$24</c:f>
              <c:numCache>
                <c:formatCode>General</c:formatCode>
                <c:ptCount val="2"/>
                <c:pt idx="0">
                  <c:v>50</c:v>
                </c:pt>
                <c:pt idx="1">
                  <c:v>100</c:v>
                </c:pt>
              </c:numCache>
            </c:numRef>
          </c:xVal>
          <c:yVal>
            <c:numRef>
              <c:f>Sheet1!$G$23:$G$24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B9B-4FC6-AB7B-E1D0806BE1C6}"/>
            </c:ext>
          </c:extLst>
        </c:ser>
        <c:ser>
          <c:idx val="2"/>
          <c:order val="2"/>
          <c:tx>
            <c:v>cool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2557117372047244"/>
                  <c:y val="-0.3987067299023911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Sheet1!$F$6:$F$7</c:f>
              <c:numCache>
                <c:formatCode>General</c:formatCode>
                <c:ptCount val="2"/>
                <c:pt idx="0">
                  <c:v>0</c:v>
                </c:pt>
                <c:pt idx="1">
                  <c:v>50</c:v>
                </c:pt>
              </c:numCache>
            </c:numRef>
          </c:xVal>
          <c:yVal>
            <c:numRef>
              <c:f>Sheet1!$G$6:$G$7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B9B-4FC6-AB7B-E1D0806BE1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8076288"/>
        <c:axId val="628075304"/>
      </c:scatterChart>
      <c:valAx>
        <c:axId val="628076288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l-PH" sz="1330" b="0" i="0" u="none" strike="noStrike" baseline="0" dirty="0">
                    <a:effectLst/>
                  </a:rPr>
                  <a:t>°C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075304"/>
        <c:crosses val="autoZero"/>
        <c:crossBetween val="midCat"/>
      </c:valAx>
      <c:valAx>
        <c:axId val="6280753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0-1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0762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CLOCK SPEED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throttling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46853051181102362"/>
                  <c:y val="-0.2487067391297527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Sheet1!$F$6:$F$7</c:f>
              <c:numCache>
                <c:formatCode>General</c:formatCode>
                <c:ptCount val="2"/>
                <c:pt idx="0">
                  <c:v>0</c:v>
                </c:pt>
                <c:pt idx="1">
                  <c:v>3.9</c:v>
                </c:pt>
              </c:numCache>
            </c:numRef>
          </c:xVal>
          <c:yVal>
            <c:numRef>
              <c:f>Sheet1!$G$6:$G$7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766-43EB-9FC5-0F18F05C839E}"/>
            </c:ext>
          </c:extLst>
        </c:ser>
        <c:ser>
          <c:idx val="0"/>
          <c:order val="1"/>
          <c:tx>
            <c:v>boosting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3.5162401574803149E-4"/>
                  <c:y val="0.4358553496644100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Sheet1!$F$23:$F$24</c:f>
              <c:numCache>
                <c:formatCode>General</c:formatCode>
                <c:ptCount val="2"/>
                <c:pt idx="0">
                  <c:v>3.9</c:v>
                </c:pt>
                <c:pt idx="1">
                  <c:v>4.9000000000000004</c:v>
                </c:pt>
              </c:numCache>
            </c:numRef>
          </c:xVal>
          <c:yVal>
            <c:numRef>
              <c:f>Sheet1!$G$23:$G$24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766-43EB-9FC5-0F18F05C839E}"/>
            </c:ext>
          </c:extLst>
        </c:ser>
        <c:ser>
          <c:idx val="2"/>
          <c:order val="2"/>
          <c:tx>
            <c:v>base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Sheet1!$F$11:$F$13</c:f>
              <c:numCache>
                <c:formatCode>General</c:formatCode>
                <c:ptCount val="3"/>
                <c:pt idx="0">
                  <c:v>3.4</c:v>
                </c:pt>
                <c:pt idx="1">
                  <c:v>3.9</c:v>
                </c:pt>
                <c:pt idx="2">
                  <c:v>4.4000000000000004</c:v>
                </c:pt>
              </c:numCache>
            </c:numRef>
          </c:xVal>
          <c:yVal>
            <c:numRef>
              <c:f>Sheet1!$G$11:$G$13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8766-43EB-9FC5-0F18F05C83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3808880"/>
        <c:axId val="623801336"/>
      </c:scatterChart>
      <c:valAx>
        <c:axId val="623808880"/>
        <c:scaling>
          <c:orientation val="minMax"/>
          <c:max val="4.9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GHz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801336"/>
        <c:crosses val="autoZero"/>
        <c:crossBetween val="midCat"/>
      </c:valAx>
      <c:valAx>
        <c:axId val="623801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0-1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8088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il-PH" sz="1800" dirty="0">
                <a:effectLst/>
              </a:rPr>
              <a:t>FAN SPEED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Fast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4.1519562007874017E-2"/>
                  <c:y val="0.3157497960291710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Sheet1!$F$23:$F$24</c:f>
              <c:numCache>
                <c:formatCode>General</c:formatCode>
                <c:ptCount val="2"/>
                <c:pt idx="0">
                  <c:v>500</c:v>
                </c:pt>
                <c:pt idx="1">
                  <c:v>2000</c:v>
                </c:pt>
              </c:numCache>
            </c:numRef>
          </c:xVal>
          <c:yVal>
            <c:numRef>
              <c:f>Sheet1!$G$23:$G$24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B5-4B36-92C6-B61A00D865A7}"/>
            </c:ext>
          </c:extLst>
        </c:ser>
        <c:ser>
          <c:idx val="2"/>
          <c:order val="1"/>
          <c:tx>
            <c:v>Slow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8575637670381324"/>
                  <c:y val="-0.3987067299023911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Sheet1!$F$6:$F$7</c:f>
              <c:numCache>
                <c:formatCode>General</c:formatCode>
                <c:ptCount val="2"/>
                <c:pt idx="0">
                  <c:v>0</c:v>
                </c:pt>
                <c:pt idx="1">
                  <c:v>1500</c:v>
                </c:pt>
              </c:numCache>
            </c:numRef>
          </c:xVal>
          <c:yVal>
            <c:numRef>
              <c:f>Sheet1!$G$6:$G$7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1B5-4B36-92C6-B61A00D865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8076288"/>
        <c:axId val="628075304"/>
      </c:scatterChart>
      <c:valAx>
        <c:axId val="628076288"/>
        <c:scaling>
          <c:orientation val="minMax"/>
          <c:max val="2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l-PH" sz="1330" b="0" i="0" u="none" strike="noStrike" baseline="0" dirty="0">
                    <a:effectLst/>
                  </a:rPr>
                  <a:t>rpm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075304"/>
        <c:crosses val="autoZero"/>
        <c:crossBetween val="midCat"/>
        <c:majorUnit val="500"/>
      </c:valAx>
      <c:valAx>
        <c:axId val="6280753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0-1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0762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il-PH" sz="1800" dirty="0">
                <a:effectLst/>
              </a:rPr>
              <a:t>FAN SPEED Aggregated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Fast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4.1519562007874017E-2"/>
                  <c:y val="0.3157497960291710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Sheet1!$F$23:$F$24</c:f>
              <c:numCache>
                <c:formatCode>General</c:formatCode>
                <c:ptCount val="2"/>
                <c:pt idx="0">
                  <c:v>500</c:v>
                </c:pt>
                <c:pt idx="1">
                  <c:v>2000</c:v>
                </c:pt>
              </c:numCache>
            </c:numRef>
          </c:xVal>
          <c:yVal>
            <c:numRef>
              <c:f>Sheet1!$G$23:$G$24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B5-4B36-92C6-B61A00D865A7}"/>
            </c:ext>
          </c:extLst>
        </c:ser>
        <c:ser>
          <c:idx val="2"/>
          <c:order val="1"/>
          <c:tx>
            <c:v>Slow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50207621235394784"/>
                  <c:y val="-0.2487067391297527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Sheet1!$F$6:$F$7</c:f>
              <c:numCache>
                <c:formatCode>General</c:formatCode>
                <c:ptCount val="2"/>
                <c:pt idx="0">
                  <c:v>0</c:v>
                </c:pt>
                <c:pt idx="1">
                  <c:v>1500</c:v>
                </c:pt>
              </c:numCache>
            </c:numRef>
          </c:xVal>
          <c:yVal>
            <c:numRef>
              <c:f>Sheet1!$G$6:$G$7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1B5-4B36-92C6-B61A00D865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8076288"/>
        <c:axId val="628075304"/>
      </c:scatterChart>
      <c:valAx>
        <c:axId val="628076288"/>
        <c:scaling>
          <c:orientation val="minMax"/>
          <c:max val="2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l-PH" sz="1330" b="0" i="0" u="none" strike="noStrike" baseline="0" dirty="0">
                    <a:effectLst/>
                  </a:rPr>
                  <a:t>rpm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075304"/>
        <c:crosses val="autoZero"/>
        <c:crossBetween val="midCat"/>
        <c:majorUnit val="100"/>
      </c:valAx>
      <c:valAx>
        <c:axId val="6280753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0-1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0762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Aggregated Fan Speed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Aggregated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Sheet1!$L$6:$L$26</c:f>
              <c:numCache>
                <c:formatCode>General</c:formatCode>
                <c:ptCount val="2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</c:numCache>
            </c:numRef>
          </c:xVal>
          <c:yVal>
            <c:numRef>
              <c:f>Sheet1!$O$6:$O$26</c:f>
              <c:numCache>
                <c:formatCode>General</c:formatCode>
                <c:ptCount val="21"/>
                <c:pt idx="0">
                  <c:v>0.75</c:v>
                </c:pt>
                <c:pt idx="1">
                  <c:v>0.75</c:v>
                </c:pt>
                <c:pt idx="2">
                  <c:v>0.75</c:v>
                </c:pt>
                <c:pt idx="3">
                  <c:v>0.75</c:v>
                </c:pt>
                <c:pt idx="4">
                  <c:v>0.73333333333333339</c:v>
                </c:pt>
                <c:pt idx="5">
                  <c:v>0.66666666666666674</c:v>
                </c:pt>
                <c:pt idx="6">
                  <c:v>0.60000000000000009</c:v>
                </c:pt>
                <c:pt idx="7">
                  <c:v>0.53333333333333333</c:v>
                </c:pt>
                <c:pt idx="8">
                  <c:v>0.46666666666666667</c:v>
                </c:pt>
                <c:pt idx="9">
                  <c:v>0.4</c:v>
                </c:pt>
                <c:pt idx="10">
                  <c:v>0.33333333333333337</c:v>
                </c:pt>
                <c:pt idx="11">
                  <c:v>0.26666666666666672</c:v>
                </c:pt>
                <c:pt idx="12">
                  <c:v>0.20000000000000007</c:v>
                </c:pt>
                <c:pt idx="13">
                  <c:v>0.13333333333333341</c:v>
                </c:pt>
                <c:pt idx="14">
                  <c:v>0.1</c:v>
                </c:pt>
                <c:pt idx="15">
                  <c:v>0.1</c:v>
                </c:pt>
                <c:pt idx="16">
                  <c:v>0.1</c:v>
                </c:pt>
                <c:pt idx="17">
                  <c:v>0.1</c:v>
                </c:pt>
                <c:pt idx="18">
                  <c:v>0.1</c:v>
                </c:pt>
                <c:pt idx="19">
                  <c:v>0.1</c:v>
                </c:pt>
                <c:pt idx="20">
                  <c:v>0.1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91D-431B-B227-9E7372E46A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3816096"/>
        <c:axId val="623806256"/>
      </c:scatterChart>
      <c:valAx>
        <c:axId val="623816096"/>
        <c:scaling>
          <c:orientation val="minMax"/>
          <c:max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806256"/>
        <c:crosses val="autoZero"/>
        <c:crossBetween val="midCat"/>
      </c:valAx>
      <c:valAx>
        <c:axId val="62380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816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D9DA8-53B0-479C-897E-67FA5BC94C5C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49F70-2D84-4ABC-89CA-25BE08986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3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ebookcheck.net/Intel-Core-i5-11600K-Processor-Benchmarks-and-Specs.530301.0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inaldesktop.com/cpu-coolers/best-cpu-cooler-for-i5-11600k?fbclid=IwAR2P_z1PXW7mwlQOOW7wewyXH2GopeAtfUne5VBxm7hkrhUWHOHQe--WCCc" TargetMode="External"/><Relationship Id="rId4" Type="http://schemas.openxmlformats.org/officeDocument/2006/relationships/hyperlink" Target="https://www.intel.com/content/www/us/en/products/sku/212275/intel-core-i511600k-processor-12m-cache-up-to-4-90-ghz/specifications.html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12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&gt;table for temperature</a:t>
            </a:r>
          </a:p>
          <a:p>
            <a:r>
              <a:rPr lang="en-US" dirty="0"/>
              <a:t>&gt;Screen shot From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83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&gt;table for Clock speed</a:t>
            </a:r>
          </a:p>
          <a:p>
            <a:endParaRPr lang="en-US" dirty="0"/>
          </a:p>
          <a:p>
            <a:r>
              <a:rPr lang="en-US" dirty="0"/>
              <a:t>&gt;to open </a:t>
            </a:r>
            <a:r>
              <a:rPr lang="en-US" dirty="0" err="1"/>
              <a:t>yung</a:t>
            </a:r>
            <a:r>
              <a:rPr lang="en-US" dirty="0"/>
              <a:t> excel, right click </a:t>
            </a:r>
            <a:r>
              <a:rPr lang="en-US" dirty="0" err="1"/>
              <a:t>sa</a:t>
            </a:r>
            <a:r>
              <a:rPr lang="en-US" dirty="0"/>
              <a:t> table then edit data  edit data in excel </a:t>
            </a:r>
          </a:p>
          <a:p>
            <a:r>
              <a:rPr lang="en-US" dirty="0"/>
              <a:t>	para </a:t>
            </a:r>
            <a:r>
              <a:rPr lang="en-US" dirty="0" err="1"/>
              <a:t>makuha</a:t>
            </a:r>
            <a:r>
              <a:rPr lang="en-US" dirty="0"/>
              <a:t> </a:t>
            </a:r>
            <a:r>
              <a:rPr lang="en-US" dirty="0" err="1"/>
              <a:t>niyo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slope </a:t>
            </a:r>
            <a:r>
              <a:rPr lang="en-US" dirty="0" err="1"/>
              <a:t>pati</a:t>
            </a:r>
            <a:r>
              <a:rPr lang="en-US" dirty="0"/>
              <a:t> intercept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loob</a:t>
            </a:r>
            <a:r>
              <a:rPr lang="en-US" dirty="0"/>
              <a:t> ng excel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&gt;</a:t>
            </a:r>
            <a:r>
              <a:rPr lang="fil-PH" b="1" dirty="0">
                <a:solidFill>
                  <a:srgbClr val="0C1429"/>
                </a:solidFill>
              </a:rPr>
              <a:t>Clock speed frequency Range (base and Max) </a:t>
            </a:r>
            <a:r>
              <a:rPr lang="fil-PH" dirty="0"/>
              <a:t>is based from Intel Core i5 11600k processor benchmark – </a:t>
            </a:r>
            <a:r>
              <a:rPr lang="fil-PH" i="1" dirty="0">
                <a:solidFill>
                  <a:srgbClr val="0B8DFD"/>
                </a:solidFill>
              </a:rPr>
              <a:t>Max Turbo Frequency 	(</a:t>
            </a:r>
            <a:r>
              <a:rPr lang="fil-PH" dirty="0"/>
              <a:t>slide 7 for link)</a:t>
            </a:r>
            <a:endParaRPr lang="en-US" i="1" dirty="0">
              <a:solidFill>
                <a:srgbClr val="0B8DFD"/>
              </a:solidFill>
            </a:endParaRPr>
          </a:p>
          <a:p>
            <a:endParaRPr lang="en-US" i="1" dirty="0">
              <a:solidFill>
                <a:srgbClr val="0B8DFD"/>
              </a:solidFill>
            </a:endParaRPr>
          </a:p>
          <a:p>
            <a:endParaRPr lang="en-US" dirty="0"/>
          </a:p>
          <a:p>
            <a:r>
              <a:rPr lang="en-US" dirty="0"/>
              <a:t>&gt;The type of membership function is dependent on context and is generally chosen according to the user’s experience or the nature of the data.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&gt;the membership functions for input and output variables are generated either from recommendations from experts such as automobile engineers or through clustering methods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&gt;Note that an important characteristic of fuzzy logic is that a numerical value does not have to be fuzzified using only one membership function. In other words, a value can belong to multiple sets at the same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69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&gt;table for Clock Speed</a:t>
            </a:r>
          </a:p>
          <a:p>
            <a:r>
              <a:rPr lang="en-US" dirty="0"/>
              <a:t>&gt;Screen shot From MATLAB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&gt;table for FAN speed</a:t>
            </a:r>
          </a:p>
          <a:p>
            <a:endParaRPr lang="en-US" dirty="0"/>
          </a:p>
          <a:p>
            <a:r>
              <a:rPr lang="en-US" dirty="0"/>
              <a:t>&gt;to open </a:t>
            </a:r>
            <a:r>
              <a:rPr lang="en-US" dirty="0" err="1"/>
              <a:t>yung</a:t>
            </a:r>
            <a:r>
              <a:rPr lang="en-US" dirty="0"/>
              <a:t> excel, right click </a:t>
            </a:r>
            <a:r>
              <a:rPr lang="en-US" dirty="0" err="1"/>
              <a:t>sa</a:t>
            </a:r>
            <a:r>
              <a:rPr lang="en-US" dirty="0"/>
              <a:t> table then edit data  edit data in excel </a:t>
            </a:r>
          </a:p>
          <a:p>
            <a:r>
              <a:rPr lang="en-US" dirty="0"/>
              <a:t>	para </a:t>
            </a:r>
            <a:r>
              <a:rPr lang="en-US" dirty="0" err="1"/>
              <a:t>makuha</a:t>
            </a:r>
            <a:r>
              <a:rPr lang="en-US" dirty="0"/>
              <a:t> </a:t>
            </a:r>
            <a:r>
              <a:rPr lang="en-US" dirty="0" err="1"/>
              <a:t>niyo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slope </a:t>
            </a:r>
            <a:r>
              <a:rPr lang="en-US" dirty="0" err="1"/>
              <a:t>pati</a:t>
            </a:r>
            <a:r>
              <a:rPr lang="en-US" dirty="0"/>
              <a:t> intercept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loob</a:t>
            </a:r>
            <a:r>
              <a:rPr lang="en-US" dirty="0"/>
              <a:t> ng excel</a:t>
            </a:r>
          </a:p>
          <a:p>
            <a:endParaRPr lang="en-US" dirty="0"/>
          </a:p>
          <a:p>
            <a:r>
              <a:rPr lang="en-US" dirty="0"/>
              <a:t>&gt;</a:t>
            </a:r>
            <a:r>
              <a:rPr lang="fil-PH" b="1" dirty="0">
                <a:solidFill>
                  <a:srgbClr val="0C1429"/>
                </a:solidFill>
              </a:rPr>
              <a:t>Fan Speed Range </a:t>
            </a:r>
            <a:r>
              <a:rPr lang="fil-PH" dirty="0"/>
              <a:t>is based from other existing fan’s RPM (slide 7 for link)</a:t>
            </a:r>
            <a:endParaRPr lang="en-US" i="1" dirty="0">
              <a:solidFill>
                <a:srgbClr val="0B8DFD"/>
              </a:solidFill>
            </a:endParaRPr>
          </a:p>
          <a:p>
            <a:endParaRPr lang="en-US" dirty="0"/>
          </a:p>
          <a:p>
            <a:r>
              <a:rPr lang="en-US" dirty="0"/>
              <a:t>&gt;The type of membership function is dependent on context and is generally chosen according to the user’s experience or the nature of the data.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&gt;the membership functions for input and output variables are generated either from recommendations from experts such as automobile engineers or through clustering methods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&gt;Note that an important characteristic of fuzzy logic is that a numerical value does not have to be fuzzified using only one membership function. In other words, a value can belong to multiple sets at the same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80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&gt;table for FAN speed</a:t>
            </a:r>
          </a:p>
          <a:p>
            <a:r>
              <a:rPr lang="en-US" dirty="0"/>
              <a:t>&gt;Screen shot From MATLAB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4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&gt;Rules/condition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&gt;Experts or training data can provide these rules or you can extract rules from the data itself, through clustering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75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&gt;Rules screenshot from MATLAB</a:t>
            </a:r>
          </a:p>
          <a:p>
            <a:endParaRPr lang="fil-PH" dirty="0"/>
          </a:p>
          <a:p>
            <a:r>
              <a:rPr lang="fil-PH" dirty="0"/>
              <a:t>&gt;inside Fuzy logic Fan speed controller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57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&gt;Our rule Matrix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&gt;Experts or training data can provide these rules or you can extract rules from the data itself, through clustering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01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71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&gt;Yung </a:t>
            </a:r>
            <a:r>
              <a:rPr lang="en-US" dirty="0" err="1"/>
              <a:t>sinend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Jim </a:t>
            </a:r>
          </a:p>
          <a:p>
            <a:endParaRPr lang="en-US" dirty="0"/>
          </a:p>
          <a:p>
            <a:r>
              <a:rPr lang="en-US" dirty="0"/>
              <a:t>&gt;</a:t>
            </a:r>
            <a:r>
              <a:rPr lang="en-US" dirty="0" err="1"/>
              <a:t>3.7GHz</a:t>
            </a:r>
            <a:r>
              <a:rPr lang="en-US" dirty="0"/>
              <a:t> is an average clock speed amongst today's processors but it is below the advertised base clock of the </a:t>
            </a:r>
            <a:r>
              <a:rPr lang="en-US" dirty="0" err="1"/>
              <a:t>11600k</a:t>
            </a:r>
            <a:r>
              <a:rPr lang="en-US" dirty="0"/>
              <a:t>, we wanted to check the fan speed setting if it was below base clock at the CPU temperature of </a:t>
            </a:r>
            <a:r>
              <a:rPr lang="en-US" dirty="0" err="1"/>
              <a:t>75c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&gt;With a 3.9 </a:t>
            </a:r>
            <a:r>
              <a:rPr lang="en-US" dirty="0" err="1"/>
              <a:t>Ghz</a:t>
            </a:r>
            <a:r>
              <a:rPr lang="en-US" dirty="0"/>
              <a:t> base clock, what speed setting should the cooler be if it was clocked just 100 GHz higher than base while at a temp of </a:t>
            </a:r>
            <a:r>
              <a:rPr lang="en-US" dirty="0" err="1"/>
              <a:t>55c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&gt;Fan speed setting of a CPU air cooler if it was to maintain a boost clock of </a:t>
            </a:r>
            <a:r>
              <a:rPr lang="en-US" dirty="0" err="1"/>
              <a:t>4.8GHz</a:t>
            </a:r>
            <a:r>
              <a:rPr lang="en-US" dirty="0"/>
              <a:t> at a low temp of </a:t>
            </a:r>
            <a:r>
              <a:rPr lang="en-US" dirty="0" err="1"/>
              <a:t>35c</a:t>
            </a:r>
            <a:endParaRPr lang="en-US" dirty="0"/>
          </a:p>
          <a:p>
            <a:endParaRPr lang="en-US" dirty="0"/>
          </a:p>
          <a:p>
            <a:r>
              <a:rPr lang="en-US" sz="1200" dirty="0"/>
              <a:t>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Minimum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Just Above the minimum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A nominal value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Just below the maximum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Maximum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10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2 uno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29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&gt;AND = MINIMUM of the </a:t>
            </a:r>
            <a:r>
              <a:rPr lang="en-US" dirty="0" err="1"/>
              <a:t>FTVs</a:t>
            </a:r>
            <a:r>
              <a:rPr lang="en-US" dirty="0"/>
              <a:t> (lowest value between  BASE and WARM)</a:t>
            </a:r>
          </a:p>
          <a:p>
            <a:endParaRPr lang="en-US" dirty="0"/>
          </a:p>
          <a:p>
            <a:r>
              <a:rPr lang="en-US" dirty="0"/>
              <a:t>&gt;MANUAL COMPUTATION </a:t>
            </a:r>
          </a:p>
          <a:p>
            <a:endParaRPr lang="en-US" dirty="0"/>
          </a:p>
          <a:p>
            <a:r>
              <a:rPr lang="en-US" dirty="0"/>
              <a:t>&gt;Satisfy/</a:t>
            </a:r>
            <a:r>
              <a:rPr lang="en-US" dirty="0" err="1"/>
              <a:t>pasok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Rule 5</a:t>
            </a:r>
          </a:p>
          <a:p>
            <a:endParaRPr lang="en-US" dirty="0"/>
          </a:p>
          <a:p>
            <a:r>
              <a:rPr lang="en-US" dirty="0"/>
              <a:t>&gt;para </a:t>
            </a:r>
            <a:r>
              <a:rPr lang="en-US" dirty="0" err="1"/>
              <a:t>makuha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value </a:t>
            </a:r>
            <a:r>
              <a:rPr lang="en-US" dirty="0" err="1"/>
              <a:t>nung</a:t>
            </a:r>
            <a:r>
              <a:rPr lang="en-US" dirty="0"/>
              <a:t> slope at intercept,</a:t>
            </a:r>
          </a:p>
          <a:p>
            <a:r>
              <a:rPr lang="en-US" dirty="0"/>
              <a:t>	1. go to their table</a:t>
            </a:r>
          </a:p>
          <a:p>
            <a:r>
              <a:rPr lang="en-US" dirty="0"/>
              <a:t>	2. right click the table</a:t>
            </a:r>
          </a:p>
          <a:p>
            <a:r>
              <a:rPr lang="en-US" dirty="0"/>
              <a:t>	3. edit data </a:t>
            </a:r>
            <a:r>
              <a:rPr lang="en-US" dirty="0">
                <a:sym typeface="Wingdings" panose="05000000000000000000" pitchFamily="2" charset="2"/>
              </a:rPr>
              <a:t> edit data in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27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&gt;Screen shot from MATLAB </a:t>
            </a:r>
          </a:p>
          <a:p>
            <a:endParaRPr lang="fil-PH" dirty="0"/>
          </a:p>
          <a:p>
            <a:r>
              <a:rPr lang="fil-PH" dirty="0"/>
              <a:t>&gt;for rule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48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&gt;Result 0.75 SLOW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4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&gt;Screenshot of result from MATLAB</a:t>
            </a:r>
          </a:p>
          <a:p>
            <a:endParaRPr lang="fil-PH" dirty="0"/>
          </a:p>
          <a:p>
            <a:r>
              <a:rPr lang="fil-PH" dirty="0"/>
              <a:t>&gt; Result 0.75 SLOW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24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&gt;AND = MINIMUM of the </a:t>
            </a:r>
            <a:r>
              <a:rPr lang="en-US" dirty="0" err="1"/>
              <a:t>FTVs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&gt;MANUAL COMPUTATION </a:t>
            </a:r>
          </a:p>
          <a:p>
            <a:endParaRPr lang="en-US" dirty="0"/>
          </a:p>
          <a:p>
            <a:r>
              <a:rPr lang="en-US" dirty="0"/>
              <a:t>&gt;Satisfy/</a:t>
            </a:r>
            <a:r>
              <a:rPr lang="en-US" dirty="0" err="1"/>
              <a:t>Pasok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rule 6</a:t>
            </a:r>
          </a:p>
          <a:p>
            <a:endParaRPr lang="en-US" dirty="0"/>
          </a:p>
          <a:p>
            <a:r>
              <a:rPr lang="en-US" dirty="0"/>
              <a:t>&gt;para </a:t>
            </a:r>
            <a:r>
              <a:rPr lang="en-US" dirty="0" err="1"/>
              <a:t>makuha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value </a:t>
            </a:r>
            <a:r>
              <a:rPr lang="en-US" dirty="0" err="1"/>
              <a:t>nung</a:t>
            </a:r>
            <a:r>
              <a:rPr lang="en-US" dirty="0"/>
              <a:t> slope at intercept,</a:t>
            </a:r>
          </a:p>
          <a:p>
            <a:r>
              <a:rPr lang="en-US" dirty="0"/>
              <a:t>	1. go to their table</a:t>
            </a:r>
          </a:p>
          <a:p>
            <a:r>
              <a:rPr lang="en-US" dirty="0"/>
              <a:t>	2. right click the table</a:t>
            </a:r>
          </a:p>
          <a:p>
            <a:r>
              <a:rPr lang="en-US" dirty="0"/>
              <a:t>	3. edit data </a:t>
            </a:r>
            <a:r>
              <a:rPr lang="en-US" dirty="0">
                <a:sym typeface="Wingdings" panose="05000000000000000000" pitchFamily="2" charset="2"/>
              </a:rPr>
              <a:t> edit data in Excel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6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&gt;From MATLAB</a:t>
            </a:r>
          </a:p>
          <a:p>
            <a:endParaRPr lang="fil-PH" dirty="0"/>
          </a:p>
          <a:p>
            <a:r>
              <a:rPr lang="fil-PH" dirty="0"/>
              <a:t>&gt;for rule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33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&gt;Result 0.1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7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l-PH" dirty="0"/>
              <a:t>&gt;From Matlab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il-P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l-PH" dirty="0"/>
              <a:t>&gt;rule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il-P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l-PH" dirty="0"/>
              <a:t>&gt;Result 0.1 FAST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27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&gt;AND = MINIMUM of the </a:t>
            </a:r>
            <a:r>
              <a:rPr lang="en-US" dirty="0" err="1"/>
              <a:t>FTVs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&gt;MANUAL COMPUTATION </a:t>
            </a:r>
          </a:p>
          <a:p>
            <a:endParaRPr lang="en-US" dirty="0"/>
          </a:p>
          <a:p>
            <a:r>
              <a:rPr lang="en-US" dirty="0"/>
              <a:t>&gt;Satisfy/ </a:t>
            </a:r>
            <a:r>
              <a:rPr lang="en-US" dirty="0" err="1"/>
              <a:t>Pasok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Rule 8</a:t>
            </a:r>
          </a:p>
          <a:p>
            <a:endParaRPr lang="en-US" dirty="0"/>
          </a:p>
          <a:p>
            <a:r>
              <a:rPr lang="en-US" dirty="0"/>
              <a:t>&gt;para </a:t>
            </a:r>
            <a:r>
              <a:rPr lang="en-US" dirty="0" err="1"/>
              <a:t>makuha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value </a:t>
            </a:r>
            <a:r>
              <a:rPr lang="en-US" dirty="0" err="1"/>
              <a:t>nung</a:t>
            </a:r>
            <a:r>
              <a:rPr lang="en-US" dirty="0"/>
              <a:t> slope at intercept,</a:t>
            </a:r>
          </a:p>
          <a:p>
            <a:r>
              <a:rPr lang="en-US" dirty="0"/>
              <a:t>	1. go to their table</a:t>
            </a:r>
          </a:p>
          <a:p>
            <a:r>
              <a:rPr lang="en-US" dirty="0"/>
              <a:t>	2. right click the table</a:t>
            </a:r>
          </a:p>
          <a:p>
            <a:r>
              <a:rPr lang="en-US" dirty="0"/>
              <a:t>	3. edit data  edit data in Excel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61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&gt;Screenshot from MATLAB</a:t>
            </a:r>
          </a:p>
          <a:p>
            <a:endParaRPr lang="fil-PH" dirty="0"/>
          </a:p>
          <a:p>
            <a:r>
              <a:rPr lang="fil-PH" dirty="0"/>
              <a:t>&gt;for Rule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7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 with Fuzzy Logic specifically designed for Intel® Core™ i5-11600K Processor </a:t>
            </a:r>
          </a:p>
          <a:p>
            <a:endParaRPr lang="en-US" dirty="0"/>
          </a:p>
          <a:p>
            <a:r>
              <a:rPr lang="en-US" dirty="0"/>
              <a:t>The CPU’s specs are default (non-overclocked or modified)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47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&gt;Result 0.1 Fast </a:t>
            </a:r>
          </a:p>
          <a:p>
            <a:endParaRPr lang="fil-PH" dirty="0"/>
          </a:p>
          <a:p>
            <a:r>
              <a:rPr lang="fil-PH" dirty="0"/>
              <a:t>&gt;Rule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26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&gt;Screenshot from MatLab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l-PH" dirty="0"/>
              <a:t>&gt;rule 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il-P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l-PH" dirty="0"/>
              <a:t>&gt;Result 0.1 FAST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6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&gt;AND = MINIMUM of the </a:t>
            </a:r>
            <a:r>
              <a:rPr lang="en-US" dirty="0" err="1"/>
              <a:t>FTVs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&gt;MANUAL COMPUTATION </a:t>
            </a:r>
          </a:p>
          <a:p>
            <a:endParaRPr lang="en-US" dirty="0"/>
          </a:p>
          <a:p>
            <a:r>
              <a:rPr lang="en-US" dirty="0"/>
              <a:t>&gt;Rule 9</a:t>
            </a:r>
          </a:p>
          <a:p>
            <a:endParaRPr lang="en-US" dirty="0"/>
          </a:p>
          <a:p>
            <a:r>
              <a:rPr lang="en-US" dirty="0"/>
              <a:t>&gt;para </a:t>
            </a:r>
            <a:r>
              <a:rPr lang="en-US" dirty="0" err="1"/>
              <a:t>makuha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value </a:t>
            </a:r>
            <a:r>
              <a:rPr lang="en-US" dirty="0" err="1"/>
              <a:t>nung</a:t>
            </a:r>
            <a:r>
              <a:rPr lang="en-US" dirty="0"/>
              <a:t> slope at intercept,</a:t>
            </a:r>
          </a:p>
          <a:p>
            <a:r>
              <a:rPr lang="en-US" dirty="0"/>
              <a:t>	1. go to their table</a:t>
            </a:r>
          </a:p>
          <a:p>
            <a:r>
              <a:rPr lang="en-US" dirty="0"/>
              <a:t>	2. right click the table</a:t>
            </a:r>
          </a:p>
          <a:p>
            <a:r>
              <a:rPr lang="en-US" dirty="0"/>
              <a:t>	3. edit data  edit data in Excel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09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&gt;Result 0.1 Fast</a:t>
            </a:r>
          </a:p>
          <a:p>
            <a:endParaRPr lang="fil-PH" dirty="0"/>
          </a:p>
          <a:p>
            <a:r>
              <a:rPr lang="fil-PH" dirty="0"/>
              <a:t>&gt;Rule 9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035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&gt;Result 0.1 Fast</a:t>
            </a:r>
          </a:p>
          <a:p>
            <a:endParaRPr lang="fil-PH" dirty="0"/>
          </a:p>
          <a:p>
            <a:r>
              <a:rPr lang="fil-PH" dirty="0"/>
              <a:t>&gt;Rule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02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&gt;Screenshot from </a:t>
            </a:r>
            <a:r>
              <a:rPr lang="en-US" dirty="0" err="1"/>
              <a:t>MatLab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&gt;rule 9</a:t>
            </a:r>
          </a:p>
          <a:p>
            <a:endParaRPr lang="en-US" dirty="0"/>
          </a:p>
          <a:p>
            <a:r>
              <a:rPr lang="en-US" dirty="0"/>
              <a:t>&gt;Result 0.1 FAST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90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and consider all output of the rules</a:t>
            </a:r>
          </a:p>
          <a:p>
            <a:r>
              <a:rPr lang="en-US" dirty="0"/>
              <a:t>https://youtu.be/0I1BbIeTPv0?t=855</a:t>
            </a:r>
          </a:p>
          <a:p>
            <a:endParaRPr lang="en-US" dirty="0"/>
          </a:p>
          <a:p>
            <a:r>
              <a:rPr lang="en-US" dirty="0"/>
              <a:t>PINAKAMATAAS </a:t>
            </a:r>
            <a:r>
              <a:rPr lang="en-US" dirty="0" err="1"/>
              <a:t>sa</a:t>
            </a:r>
            <a:r>
              <a:rPr lang="en-US" dirty="0"/>
              <a:t> Slow </a:t>
            </a:r>
          </a:p>
          <a:p>
            <a:r>
              <a:rPr lang="en-US" dirty="0"/>
              <a:t>PINAKAMATAAS </a:t>
            </a:r>
            <a:r>
              <a:rPr lang="en-US" dirty="0" err="1"/>
              <a:t>sa</a:t>
            </a:r>
            <a:r>
              <a:rPr lang="en-US" dirty="0"/>
              <a:t>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12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Nasa baba yung table in excel (incase hanapin </a:t>
            </a:r>
            <a:r>
              <a:rPr lang="fil-PH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843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Screenshot  from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Pag gusto niyo palabasin excel: Right click the table then edit data </a:t>
            </a:r>
            <a:r>
              <a:rPr lang="fil-PH" dirty="0">
                <a:sym typeface="Wingdings" panose="05000000000000000000" pitchFamily="2" charset="2"/>
              </a:rPr>
              <a:t> Edit data in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l-PH" dirty="0"/>
              <a:t>&gt;Simple Block  Diagram of the </a:t>
            </a:r>
            <a:r>
              <a:rPr lang="en-US" dirty="0"/>
              <a:t>CPU Fan Speed Controller</a:t>
            </a:r>
            <a:r>
              <a:rPr lang="fil-PH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Input </a:t>
            </a:r>
            <a:r>
              <a:rPr lang="en-US" dirty="0" err="1"/>
              <a:t>yung</a:t>
            </a:r>
            <a:r>
              <a:rPr lang="en-US" dirty="0"/>
              <a:t> (temperature at clock speed)</a:t>
            </a:r>
          </a:p>
          <a:p>
            <a:r>
              <a:rPr lang="en-US" dirty="0"/>
              <a:t>Yung </a:t>
            </a:r>
            <a:r>
              <a:rPr lang="en-US" dirty="0" err="1"/>
              <a:t>mga</a:t>
            </a:r>
            <a:r>
              <a:rPr lang="en-US" dirty="0"/>
              <a:t> RULES </a:t>
            </a:r>
            <a:r>
              <a:rPr lang="en-US" dirty="0" err="1"/>
              <a:t>nasa</a:t>
            </a:r>
            <a:r>
              <a:rPr lang="en-US" dirty="0"/>
              <a:t> Fuzzy Logic Engine</a:t>
            </a:r>
          </a:p>
          <a:p>
            <a:r>
              <a:rPr lang="en-US" dirty="0"/>
              <a:t>Out </a:t>
            </a:r>
            <a:r>
              <a:rPr lang="en-US" dirty="0" err="1"/>
              <a:t>yung</a:t>
            </a:r>
            <a:r>
              <a:rPr lang="en-US" dirty="0"/>
              <a:t> rpm ng fan</a:t>
            </a:r>
          </a:p>
          <a:p>
            <a:endParaRPr lang="en-US" dirty="0"/>
          </a:p>
          <a:p>
            <a:r>
              <a:rPr lang="en-US" dirty="0"/>
              <a:t>Then read </a:t>
            </a:r>
            <a:r>
              <a:rPr lang="en-US" dirty="0" err="1"/>
              <a:t>ulit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current CPU clock speed frequency </a:t>
            </a:r>
            <a:r>
              <a:rPr lang="en-US" dirty="0" err="1"/>
              <a:t>pati</a:t>
            </a:r>
            <a:r>
              <a:rPr lang="en-US" dirty="0"/>
              <a:t> Temp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585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&gt;Excel to </a:t>
            </a:r>
            <a:r>
              <a:rPr lang="en-US" dirty="0" err="1"/>
              <a:t>nung</a:t>
            </a:r>
            <a:r>
              <a:rPr lang="en-US" dirty="0"/>
              <a:t> </a:t>
            </a:r>
            <a:r>
              <a:rPr lang="en-US" dirty="0" err="1"/>
              <a:t>nasa</a:t>
            </a:r>
            <a:r>
              <a:rPr lang="en-US" dirty="0"/>
              <a:t> baba :3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&gt;Coordinates (X, A)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&gt;By 100 (0, 100, 200, 300 etc.) </a:t>
            </a:r>
            <a:r>
              <a:rPr lang="en-US" dirty="0" err="1"/>
              <a:t>lang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</a:t>
            </a:r>
            <a:r>
              <a:rPr lang="en-US" dirty="0" err="1"/>
              <a:t>ginawa</a:t>
            </a:r>
            <a:r>
              <a:rPr lang="en-US" dirty="0"/>
              <a:t> ko </a:t>
            </a:r>
            <a:r>
              <a:rPr lang="en-US" dirty="0" err="1"/>
              <a:t>sa</a:t>
            </a:r>
            <a:r>
              <a:rPr lang="en-US" dirty="0"/>
              <a:t> x axis so 21 points</a:t>
            </a:r>
          </a:p>
          <a:p>
            <a:endParaRPr lang="en-US" dirty="0"/>
          </a:p>
          <a:p>
            <a:r>
              <a:rPr lang="en-US" dirty="0"/>
              <a:t>&gt;Mas accurate </a:t>
            </a:r>
            <a:r>
              <a:rPr lang="en-US" dirty="0" err="1"/>
              <a:t>sa</a:t>
            </a:r>
            <a:r>
              <a:rPr lang="en-US" dirty="0"/>
              <a:t> MATLAB 101 Points </a:t>
            </a:r>
            <a:r>
              <a:rPr lang="en-US" dirty="0" err="1"/>
              <a:t>ginamit</a:t>
            </a:r>
            <a:r>
              <a:rPr lang="en-US" dirty="0"/>
              <a:t> satin 21 points </a:t>
            </a:r>
            <a:r>
              <a:rPr lang="en-US" dirty="0" err="1"/>
              <a:t>lang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79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53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Manual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187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Computation in Excel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7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Computation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38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l-PH" dirty="0"/>
              <a:t>&gt;Plot points yung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2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il-PH" dirty="0"/>
              <a:t>Our Fuzzy logic system for Fan speed controller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Screenshot from MATLAB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il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9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l-PH" dirty="0"/>
              <a:t>First step in implementing FL is to Decide exactly what is to be controlled and how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25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fil-PH" dirty="0"/>
              <a:t>First step in implementing FL is to Decide exactly what is to be controlled and how </a:t>
            </a: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&gt;CPU Temperature = Tcase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Tcase is CPU temperature measurement taken from the center of the CPU's top surface (heat spreader). This temperature is measured by a diode embedded between the CPU cores.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useful for determining your CPU's idle temperature, normal temperature and maximum temperature.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&gt;Ideal RPM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no universal answer.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depends on your case and how cool you want the components to be.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higher the rpm, in theory the more air flows through the case moving heat away from the hot parts and pushing it outside the case.</a:t>
            </a:r>
          </a:p>
          <a:p>
            <a:endParaRPr lang="en-US" dirty="0"/>
          </a:p>
          <a:p>
            <a:r>
              <a:rPr lang="en-US" dirty="0"/>
              <a:t>&gt;GHz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referring to a computer processor or CPU,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clock frequency, also known as a clock rate or clock speed, representing a cycle of time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&gt;RPM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Revolutions per minute is the number of turns in one minute. It is a unit of rotational speed or the frequency of rotation around a fixed axis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How to check CPU temp</a:t>
            </a:r>
          </a:p>
          <a:p>
            <a:r>
              <a:rPr lang="en-US" dirty="0"/>
              <a:t>https://www.buildcomputers.net/check-cpu-temperature.html</a:t>
            </a:r>
          </a:p>
          <a:p>
            <a:endParaRPr lang="en-US" dirty="0"/>
          </a:p>
          <a:p>
            <a:r>
              <a:rPr lang="en-US" dirty="0"/>
              <a:t>&gt;</a:t>
            </a:r>
            <a:r>
              <a:rPr lang="fil-PH" dirty="0"/>
              <a:t>Max temp Range source bechmark (100)</a:t>
            </a:r>
          </a:p>
          <a:p>
            <a:r>
              <a:rPr lang="en-US" dirty="0">
                <a:hlinkClick r:id="rId3"/>
              </a:rPr>
              <a:t>https://www.notebookcheck.net/Intel-Core-i5-11600K-Processor-Benchmarks-and-Specs.530301.0.html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</a:t>
            </a:r>
            <a:r>
              <a:rPr lang="fil-PH" dirty="0"/>
              <a:t>CPU Range source i5 specs (4.90Ghz)</a:t>
            </a:r>
          </a:p>
          <a:p>
            <a:r>
              <a:rPr lang="en-US" dirty="0">
                <a:hlinkClick r:id="rId4"/>
              </a:rPr>
              <a:t>https://www.intel.com/content/www/us/en/products/sku/212275/intel-core-i511600k-processor-12m-cache-up-to-4-90-ghz/specifications.html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</a:t>
            </a:r>
            <a:r>
              <a:rPr lang="fil-PH" dirty="0"/>
              <a:t>RPM range (2000)</a:t>
            </a:r>
          </a:p>
          <a:p>
            <a:r>
              <a:rPr lang="en-US" dirty="0">
                <a:hlinkClick r:id="rId5"/>
              </a:rPr>
              <a:t>https://finaldesktop.com/cpu-coolers/best-cpu-cooler-for-i5-11600k?fbclid=IwAR2P_z1PXW7mwlQOOW7wewyXH2GopeAtfUne5VBxm7hkrhUWHOHQe--WCCc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9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&gt;The type of membership function is dependent on context and is generally chosen according to the user’s experience or the nature of the data.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&gt;the membership functions for input and output variables are generated either from recommendations from experts such as automobile engineers or through clustering methods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&gt;Note that an important characteristic of fuzzy logic is that a numerical value does not have to be fuzzified using only one membership function. In other words, a value can belong to multiple sets at the same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&gt;table for temperature</a:t>
            </a:r>
          </a:p>
          <a:p>
            <a:endParaRPr lang="en-US" dirty="0"/>
          </a:p>
          <a:p>
            <a:r>
              <a:rPr lang="en-US" dirty="0"/>
              <a:t>&gt;to open </a:t>
            </a:r>
            <a:r>
              <a:rPr lang="en-US" dirty="0" err="1"/>
              <a:t>yung</a:t>
            </a:r>
            <a:r>
              <a:rPr lang="en-US" dirty="0"/>
              <a:t> excel, right click </a:t>
            </a:r>
            <a:r>
              <a:rPr lang="en-US" dirty="0" err="1"/>
              <a:t>sa</a:t>
            </a:r>
            <a:r>
              <a:rPr lang="en-US" dirty="0"/>
              <a:t> table then edit data </a:t>
            </a:r>
            <a:r>
              <a:rPr lang="en-US" dirty="0">
                <a:sym typeface="Wingdings" panose="05000000000000000000" pitchFamily="2" charset="2"/>
              </a:rPr>
              <a:t> edit data in excel </a:t>
            </a:r>
          </a:p>
          <a:p>
            <a:r>
              <a:rPr lang="en-US" dirty="0">
                <a:sym typeface="Wingdings" panose="05000000000000000000" pitchFamily="2" charset="2"/>
              </a:rPr>
              <a:t>	para </a:t>
            </a:r>
            <a:r>
              <a:rPr lang="en-US" dirty="0" err="1">
                <a:sym typeface="Wingdings" panose="05000000000000000000" pitchFamily="2" charset="2"/>
              </a:rPr>
              <a:t>makuha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niyo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yung</a:t>
            </a:r>
            <a:r>
              <a:rPr lang="en-US" dirty="0">
                <a:sym typeface="Wingdings" panose="05000000000000000000" pitchFamily="2" charset="2"/>
              </a:rPr>
              <a:t> slope </a:t>
            </a:r>
            <a:r>
              <a:rPr lang="en-US" dirty="0" err="1">
                <a:sym typeface="Wingdings" panose="05000000000000000000" pitchFamily="2" charset="2"/>
              </a:rPr>
              <a:t>pati</a:t>
            </a:r>
            <a:r>
              <a:rPr lang="en-US" dirty="0">
                <a:sym typeface="Wingdings" panose="05000000000000000000" pitchFamily="2" charset="2"/>
              </a:rPr>
              <a:t> intercept </a:t>
            </a:r>
            <a:r>
              <a:rPr lang="en-US" dirty="0" err="1">
                <a:sym typeface="Wingdings" panose="05000000000000000000" pitchFamily="2" charset="2"/>
              </a:rPr>
              <a:t>sa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loob</a:t>
            </a:r>
            <a:r>
              <a:rPr lang="en-US" dirty="0">
                <a:sym typeface="Wingdings" panose="05000000000000000000" pitchFamily="2" charset="2"/>
              </a:rPr>
              <a:t> ng excel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&gt;</a:t>
            </a:r>
            <a:r>
              <a:rPr lang="fil-PH" b="1" dirty="0">
                <a:solidFill>
                  <a:srgbClr val="0C1429"/>
                </a:solidFill>
              </a:rPr>
              <a:t>Temperature Range </a:t>
            </a:r>
            <a:r>
              <a:rPr lang="fil-PH" dirty="0"/>
              <a:t>is based from Intel Core i5 11600k processor benchmark – </a:t>
            </a:r>
            <a:r>
              <a:rPr lang="fil-PH" i="1" dirty="0">
                <a:solidFill>
                  <a:srgbClr val="0B8DFD"/>
                </a:solidFill>
              </a:rPr>
              <a:t>Max Temperature 	(</a:t>
            </a:r>
            <a:r>
              <a:rPr lang="fil-PH" dirty="0"/>
              <a:t>slide 7 for link)</a:t>
            </a:r>
            <a:endParaRPr lang="en-US" i="1" dirty="0">
              <a:solidFill>
                <a:srgbClr val="0B8DF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>
              <a:solidFill>
                <a:srgbClr val="0B8DFD"/>
              </a:solidFill>
            </a:endParaRPr>
          </a:p>
          <a:p>
            <a:endParaRPr lang="en-US" dirty="0"/>
          </a:p>
          <a:p>
            <a:r>
              <a:rPr lang="en-US" dirty="0"/>
              <a:t>&gt;The type of membership function is dependent on context and is generally chosen according to the user’s experience or the nature of the data.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&gt;the membership functions for input and output variables are generated either from recommendations from experts such as automobile engineers or through clustering methods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&gt;Note that an important characteristic of fuzzy logic is that a numerical value does not have to be fuzzified using only one membership function. In other words, a value can belong to multiple sets at the same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9F70-2D84-4ABC-89CA-25BE089869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6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41AC-7FCB-44D1-B240-1A695BCAA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CD745-562A-40A5-96B4-EB19118C4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CB41-D4DE-4B4D-9FEE-EBFBDEA8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ACF4E-4303-4904-B3B3-4B8E9F08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E8C8-0896-45D3-A5E4-8298C942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7572-4123-4028-944A-3118DC41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710B4D-BAA5-4DC0-9B20-0BA48E999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F6AB7-FAB4-418D-836F-797969BB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0240E-68BC-4F5B-B3C5-AC2B65D9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55EFB-4A3C-4CA3-AC44-9BE01739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E219F-015C-4107-8986-0A1E1C28A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0A525-EA9D-4B0C-832C-C399468E1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E1697-9176-4C15-8643-D54FD19C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82F24-9736-4E6A-9AD1-A9D298B6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FDDB-BE42-4B45-B19B-2582D668A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B306-11C0-43FB-99A2-F5577E77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FFCB1-08CB-4228-8F88-E756F842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EC863-F768-4F7A-B17E-29573AD1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4FFCA-458C-46D5-AE3A-218510DC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5DF24-8B59-4235-B6EC-79EEF770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B956-5DE1-407A-A366-2E09D5733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D9ECC-8406-4051-ABE5-6F3194531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A8E6A-F62E-4B33-AA6A-23D983B7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CE77D-7B6B-416C-95FD-A0DE52013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008A6-DFC7-4252-9462-97A5B8A9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4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8EF1-999F-4580-859C-C3D13CBB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1527-C01A-45FD-8CC3-BC883396E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3D52C-27D4-4E44-AA19-219303BAD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A32C5-D109-48D4-A84A-0A6CA709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8C436-4CB5-47B1-A781-64D90472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B113B-560A-4EB7-B90D-B251F70B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9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7EB0-0802-4FCE-925C-B5076865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948CA-F6E9-4819-A7C8-BD03C4996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DE1AD-39CA-405E-95F5-38202956A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0968A-8C6B-46AF-941B-0412CC440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E3A9B-15F9-44ED-B0E1-26A27245C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08E31E-E546-41E0-9682-FE9BFD3CE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F81E07-EFB4-4145-B147-AC20EBDFA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C7CE7-147C-4F09-B361-ABBA8EE7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CFC7-5F8A-4D8B-9E3B-DBE05860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15FF40-3C5B-41A6-A8EA-CCBC6AF2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E8CB3-7389-47C2-9B6B-1DCCDA58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F4E06-B815-4EE9-B1DD-783F4E8E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6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65C96-2D4F-4391-B649-FB0FE602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59B34-0561-4103-A88A-B5EF5C03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97561-AB30-43B2-96FE-1E9AC7E7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5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1BF91-4B2B-4656-A15C-91F6F231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F1926-0BEB-437D-A697-82AEC86CB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53DC7-83EB-46B6-B23D-D97A92421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E3232-F1C7-4074-9BEA-E7C0A561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ECF81-5CEF-4CBC-802E-17E98828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64C22-CC3A-4612-B346-58E285FC9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65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9097-F82D-4433-BD63-C79D1889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92AEC6-0D9A-472D-AD79-A2AAD0FDB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A1B99-A9C2-4FFE-878F-F7113105C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EE67E-EA2C-4A5A-9C80-5FEF179F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AADB5-56C2-4598-BF92-023D2CA1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7CB09-BBA7-4C11-9B29-DAAD9537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1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55AABE-2FEC-453F-A190-DF70CECE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AE594-CDC7-4DBA-BD09-4F9B34B6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58312-9CA2-4A04-B3B2-6494716EC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3632F-BDEF-47B3-A41F-2ABD46538A89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F065D-F0F4-48D5-98B7-A0110409F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57C68-02EA-4420-AB57-CA84FAC13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2D588-6595-4ED4-9D3A-4E51141A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73FF1-4B2F-4AF0-8B5D-3468B463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23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C6E11F-890F-4715-8FF4-A2EB9FAD4668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1D8156-721A-41BE-A98C-1ADB4B7E0B1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61182F-FE90-4AFF-81DF-5873E63BE487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269C2D-FBBC-41C2-98C6-392BC63A5FF7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58EFB1-1821-4D1F-B360-6DC00B418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8" b="5186"/>
          <a:stretch/>
        </p:blipFill>
        <p:spPr>
          <a:xfrm>
            <a:off x="655006" y="843678"/>
            <a:ext cx="10878457" cy="56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8B0C224-2BB6-4CEA-8A0A-A46CF603C436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59A8DD-65D2-4D31-B769-434A5F2FBBC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B50E12-9B48-4F68-AD86-29A4972D2682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347661-2F6B-4F83-A661-C127022FB0E7}"/>
              </a:ext>
            </a:extLst>
          </p:cNvPr>
          <p:cNvGrpSpPr/>
          <p:nvPr/>
        </p:nvGrpSpPr>
        <p:grpSpPr>
          <a:xfrm>
            <a:off x="1485722" y="719665"/>
            <a:ext cx="9217025" cy="5418667"/>
            <a:chOff x="2031999" y="605366"/>
            <a:chExt cx="9217025" cy="5418667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56DE6BC-B4FF-4069-A2BD-27EFA5E863B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03866434"/>
                </p:ext>
              </p:extLst>
            </p:nvPr>
          </p:nvGraphicFramePr>
          <p:xfrm>
            <a:off x="2031999" y="605366"/>
            <a:ext cx="9217025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2F3A04-C771-44BA-92F9-DA96D0A93C52}"/>
                </a:ext>
              </a:extLst>
            </p:cNvPr>
            <p:cNvSpPr txBox="1"/>
            <p:nvPr/>
          </p:nvSpPr>
          <p:spPr>
            <a:xfrm>
              <a:off x="7536180" y="1588785"/>
              <a:ext cx="982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y= 2x-6.8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BBF3B5-C0CD-434D-9888-BDD943317E5E}"/>
                </a:ext>
              </a:extLst>
            </p:cNvPr>
            <p:cNvSpPr txBox="1"/>
            <p:nvPr/>
          </p:nvSpPr>
          <p:spPr>
            <a:xfrm>
              <a:off x="8641080" y="1588785"/>
              <a:ext cx="982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y= -2x+8.8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E7C752-B244-44A3-A2E8-F520B1A8A705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16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C6E11F-890F-4715-8FF4-A2EB9FAD4668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1D8156-721A-41BE-A98C-1ADB4B7E0B1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61182F-FE90-4AFF-81DF-5873E63BE487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269C2D-FBBC-41C2-98C6-392BC63A5FF7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392298-76A0-4A21-8C3C-57260CF22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8" b="5186"/>
          <a:stretch/>
        </p:blipFill>
        <p:spPr>
          <a:xfrm>
            <a:off x="640492" y="687058"/>
            <a:ext cx="10907486" cy="566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3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CE58B2-3F35-4EC6-8F44-A88664925D24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FCDF1B-BFF5-4472-BF9C-E3318F24E5D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F74BEF-EFA9-4BA5-B094-84CCFD8E3FEE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33A1E61-2553-4BE3-B46F-D51F7ACFF1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2474665"/>
              </p:ext>
            </p:extLst>
          </p:nvPr>
        </p:nvGraphicFramePr>
        <p:xfrm>
          <a:off x="1690510" y="719665"/>
          <a:ext cx="880745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92717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C6E11F-890F-4715-8FF4-A2EB9FAD4668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1D8156-721A-41BE-A98C-1ADB4B7E0B1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61182F-FE90-4AFF-81DF-5873E63BE487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269C2D-FBBC-41C2-98C6-392BC63A5FF7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A1EBF5-1B3D-4FD6-B65D-48E1116C7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2" b="6835"/>
          <a:stretch/>
        </p:blipFill>
        <p:spPr>
          <a:xfrm>
            <a:off x="488092" y="856322"/>
            <a:ext cx="11212286" cy="562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039569-916A-4342-9831-3D5CFF407567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43D36E-F5DA-4BDD-8BB1-2A4DEA753C0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88BE1A-93BB-4891-8F55-55B221C97E4E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195E4F-652E-4D8F-8893-405597EE561D}"/>
              </a:ext>
            </a:extLst>
          </p:cNvPr>
          <p:cNvSpPr txBox="1"/>
          <p:nvPr/>
        </p:nvSpPr>
        <p:spPr>
          <a:xfrm>
            <a:off x="836435" y="446513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l-PH" sz="4400" dirty="0"/>
              <a:t>Rules</a:t>
            </a:r>
            <a:endParaRPr lang="en-US" sz="4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DDAD52-E1A1-4F8F-8941-15FA0A386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549344"/>
              </p:ext>
            </p:extLst>
          </p:nvPr>
        </p:nvGraphicFramePr>
        <p:xfrm>
          <a:off x="375438" y="1420741"/>
          <a:ext cx="11437593" cy="472340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01609">
                  <a:extLst>
                    <a:ext uri="{9D8B030D-6E8A-4147-A177-3AD203B41FA5}">
                      <a16:colId xmlns:a16="http://schemas.microsoft.com/office/drawing/2014/main" val="662012341"/>
                    </a:ext>
                  </a:extLst>
                </a:gridCol>
                <a:gridCol w="691408">
                  <a:extLst>
                    <a:ext uri="{9D8B030D-6E8A-4147-A177-3AD203B41FA5}">
                      <a16:colId xmlns:a16="http://schemas.microsoft.com/office/drawing/2014/main" val="794955320"/>
                    </a:ext>
                  </a:extLst>
                </a:gridCol>
                <a:gridCol w="3335024">
                  <a:extLst>
                    <a:ext uri="{9D8B030D-6E8A-4147-A177-3AD203B41FA5}">
                      <a16:colId xmlns:a16="http://schemas.microsoft.com/office/drawing/2014/main" val="2055582763"/>
                    </a:ext>
                  </a:extLst>
                </a:gridCol>
                <a:gridCol w="1274358">
                  <a:extLst>
                    <a:ext uri="{9D8B030D-6E8A-4147-A177-3AD203B41FA5}">
                      <a16:colId xmlns:a16="http://schemas.microsoft.com/office/drawing/2014/main" val="712780559"/>
                    </a:ext>
                  </a:extLst>
                </a:gridCol>
                <a:gridCol w="2536246">
                  <a:extLst>
                    <a:ext uri="{9D8B030D-6E8A-4147-A177-3AD203B41FA5}">
                      <a16:colId xmlns:a16="http://schemas.microsoft.com/office/drawing/2014/main" val="4275029673"/>
                    </a:ext>
                  </a:extLst>
                </a:gridCol>
                <a:gridCol w="1465006">
                  <a:extLst>
                    <a:ext uri="{9D8B030D-6E8A-4147-A177-3AD203B41FA5}">
                      <a16:colId xmlns:a16="http://schemas.microsoft.com/office/drawing/2014/main" val="2385224493"/>
                    </a:ext>
                  </a:extLst>
                </a:gridCol>
                <a:gridCol w="1633942">
                  <a:extLst>
                    <a:ext uri="{9D8B030D-6E8A-4147-A177-3AD203B41FA5}">
                      <a16:colId xmlns:a16="http://schemas.microsoft.com/office/drawing/2014/main" val="3643728526"/>
                    </a:ext>
                  </a:extLst>
                </a:gridCol>
              </a:tblGrid>
              <a:tr h="940951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Clock Speed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(Thermal throttling, Base, Boosting)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Tcase Temperature (Cool, Warm, Hot)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Fan Speed (Slow, Fast)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878908"/>
                  </a:ext>
                </a:extLst>
              </a:tr>
              <a:tr h="4202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If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Thermal throttling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Cool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897875"/>
                  </a:ext>
                </a:extLst>
              </a:tr>
              <a:tr h="4202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Thermal throttling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Warm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158217"/>
                  </a:ext>
                </a:extLst>
              </a:tr>
              <a:tr h="4202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Thermal throttling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Hot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392369"/>
                  </a:ext>
                </a:extLst>
              </a:tr>
              <a:tr h="4202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Base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Cool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545064"/>
                  </a:ext>
                </a:extLst>
              </a:tr>
              <a:tr h="4202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Base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Warm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48481"/>
                  </a:ext>
                </a:extLst>
              </a:tr>
              <a:tr h="4202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Base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Hot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20709"/>
                  </a:ext>
                </a:extLst>
              </a:tr>
              <a:tr h="4202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Boosting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Cool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16745"/>
                  </a:ext>
                </a:extLst>
              </a:tr>
              <a:tr h="4202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Boosting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Warm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377195"/>
                  </a:ext>
                </a:extLst>
              </a:tr>
              <a:tr h="4202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Boosting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Hot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+mn-lt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Consolas" panose="020B060902020403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5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71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918525-BBC3-4199-A76C-C05406A349E2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318B37-4A6C-417A-AA7B-B479E18BE88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16CB0A-E70C-4A44-AF97-83B57B187FD6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FF32B6-D3DC-4DD0-9E6A-C1BA5ED90EE3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 Rules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6607C-3327-4B0F-9514-13A0D8EA9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8" b="5186"/>
          <a:stretch/>
        </p:blipFill>
        <p:spPr>
          <a:xfrm>
            <a:off x="558673" y="701806"/>
            <a:ext cx="11071123" cy="575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4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922DE9-969D-4639-8587-B49055F40E09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1215DC-44CE-4DBD-982A-BAEACA4BB03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52A3ED-7156-4764-BC9C-EFE0E1B27197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8D44ED-08CF-4948-8233-F0AA57A7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35" y="2047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Rule Matrix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0ED107-3853-4BDE-BD7B-5318EC9B0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32942"/>
              </p:ext>
            </p:extLst>
          </p:nvPr>
        </p:nvGraphicFramePr>
        <p:xfrm>
          <a:off x="1530547" y="1735137"/>
          <a:ext cx="9127376" cy="3817366"/>
        </p:xfrm>
        <a:graphic>
          <a:graphicData uri="http://schemas.openxmlformats.org/drawingml/2006/table">
            <a:tbl>
              <a:tblPr firstRow="1" firstCol="1" bandRow="1"/>
              <a:tblGrid>
                <a:gridCol w="2281333">
                  <a:extLst>
                    <a:ext uri="{9D8B030D-6E8A-4147-A177-3AD203B41FA5}">
                      <a16:colId xmlns:a16="http://schemas.microsoft.com/office/drawing/2014/main" val="1983692457"/>
                    </a:ext>
                  </a:extLst>
                </a:gridCol>
                <a:gridCol w="2281333">
                  <a:extLst>
                    <a:ext uri="{9D8B030D-6E8A-4147-A177-3AD203B41FA5}">
                      <a16:colId xmlns:a16="http://schemas.microsoft.com/office/drawing/2014/main" val="1268186584"/>
                    </a:ext>
                  </a:extLst>
                </a:gridCol>
                <a:gridCol w="2282355">
                  <a:extLst>
                    <a:ext uri="{9D8B030D-6E8A-4147-A177-3AD203B41FA5}">
                      <a16:colId xmlns:a16="http://schemas.microsoft.com/office/drawing/2014/main" val="4089838714"/>
                    </a:ext>
                  </a:extLst>
                </a:gridCol>
                <a:gridCol w="2282355">
                  <a:extLst>
                    <a:ext uri="{9D8B030D-6E8A-4147-A177-3AD203B41FA5}">
                      <a16:colId xmlns:a16="http://schemas.microsoft.com/office/drawing/2014/main" val="2180436835"/>
                    </a:ext>
                  </a:extLst>
                </a:gridCol>
              </a:tblGrid>
              <a:tr h="87503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Clock Speed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TCase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Thermal Throttling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70C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70C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Boosting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11353"/>
                  </a:ext>
                </a:extLst>
              </a:tr>
              <a:tr h="8261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70C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70C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Cool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Slow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Slow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066525"/>
                  </a:ext>
                </a:extLst>
              </a:tr>
              <a:tr h="875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Warm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Slow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Slow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856425"/>
                  </a:ext>
                </a:extLst>
              </a:tr>
              <a:tr h="8261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D0D0D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366952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D234D-7D76-4FB0-9081-0D2DA44127D1}"/>
              </a:ext>
            </a:extLst>
          </p:cNvPr>
          <p:cNvCxnSpPr>
            <a:cxnSpLocks/>
          </p:cNvCxnSpPr>
          <p:nvPr/>
        </p:nvCxnSpPr>
        <p:spPr>
          <a:xfrm>
            <a:off x="1530547" y="1735137"/>
            <a:ext cx="2276682" cy="127407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58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ADF74E-0835-443D-837E-21F6C0F46CC5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2ED688-80F6-4B15-ABF5-ED30C42127A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48A308-FF40-4536-BDC1-FF43C526720A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D5A6B2-6AFA-4DC7-9082-6CA260AC856B}"/>
              </a:ext>
            </a:extLst>
          </p:cNvPr>
          <p:cNvSpPr txBox="1"/>
          <p:nvPr/>
        </p:nvSpPr>
        <p:spPr>
          <a:xfrm>
            <a:off x="5506125" y="3013500"/>
            <a:ext cx="1176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l-PH" sz="4800" dirty="0"/>
              <a:t>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94191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32511E1-7ACB-4105-9902-BE92DE1A9DC5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D4A87F-C9C9-4403-AD8D-FB73618DE91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60F2D7-8FD2-47B9-8648-F96E9F3C879C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57471C9-9871-48AC-A385-0F231EA66E03}"/>
              </a:ext>
            </a:extLst>
          </p:cNvPr>
          <p:cNvSpPr/>
          <p:nvPr/>
        </p:nvSpPr>
        <p:spPr>
          <a:xfrm>
            <a:off x="497947" y="1012952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-Thermal Throttle partition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Range: 1.0GHz to 3.8GHz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Test: 3.7Ghz at 75c</a:t>
            </a:r>
          </a:p>
          <a:p>
            <a:endParaRPr lang="en-US" sz="2800" dirty="0"/>
          </a:p>
          <a:p>
            <a:r>
              <a:rPr lang="en-US" sz="2800" dirty="0"/>
              <a:t>-Base Partition</a:t>
            </a:r>
          </a:p>
          <a:p>
            <a:r>
              <a:rPr lang="en-US" sz="2800" dirty="0"/>
              <a:t>Range: 3.9 - 4.3 GHz</a:t>
            </a:r>
          </a:p>
          <a:p>
            <a:r>
              <a:rPr lang="en-US" sz="2800" dirty="0"/>
              <a:t>Test 4.0 GHz at 55c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-Boosting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Range: 4.3 - 4.9 GHz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Test: 4.8GHz at 35c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DCF7A-2D30-44F0-80B8-8B0E511554BE}"/>
              </a:ext>
            </a:extLst>
          </p:cNvPr>
          <p:cNvSpPr/>
          <p:nvPr/>
        </p:nvSpPr>
        <p:spPr>
          <a:xfrm>
            <a:off x="6145534" y="2884773"/>
            <a:ext cx="42258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4.0 GHz and 55c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4F497-466E-4BA1-8346-4B594A0CBF58}"/>
              </a:ext>
            </a:extLst>
          </p:cNvPr>
          <p:cNvSpPr txBox="1"/>
          <p:nvPr/>
        </p:nvSpPr>
        <p:spPr>
          <a:xfrm>
            <a:off x="6005837" y="1661110"/>
            <a:ext cx="1176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l-PH" sz="4800" dirty="0"/>
              <a:t>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5406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A77BAB-466E-414E-ADD3-C88417EEB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9BED4C65-F0DA-4B88-8A7D-ADB466AAA48D}"/>
              </a:ext>
            </a:extLst>
          </p:cNvPr>
          <p:cNvSpPr/>
          <p:nvPr/>
        </p:nvSpPr>
        <p:spPr>
          <a:xfrm flipV="1">
            <a:off x="41293" y="0"/>
            <a:ext cx="8667751" cy="6858000"/>
          </a:xfrm>
          <a:prstGeom prst="parallelogram">
            <a:avLst/>
          </a:prstGeom>
          <a:solidFill>
            <a:srgbClr val="0C142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F929BB-2B60-448B-8B00-4FB4F0BB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02" y="1837465"/>
            <a:ext cx="2972791" cy="819150"/>
          </a:xfrm>
          <a:noFill/>
        </p:spPr>
        <p:txBody>
          <a:bodyPr>
            <a:noAutofit/>
          </a:bodyPr>
          <a:lstStyle/>
          <a:p>
            <a:r>
              <a:rPr lang="fil-PH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Group </a:t>
            </a:r>
            <a:r>
              <a:rPr lang="fil-PH" sz="54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</a:t>
            </a:r>
            <a:r>
              <a:rPr lang="fil-PH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C8BFC-5D59-4A79-838F-D5E1467F6F79}"/>
              </a:ext>
            </a:extLst>
          </p:cNvPr>
          <p:cNvSpPr txBox="1"/>
          <p:nvPr/>
        </p:nvSpPr>
        <p:spPr>
          <a:xfrm>
            <a:off x="1175318" y="2925038"/>
            <a:ext cx="47111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3200" b="1" dirty="0">
                <a:solidFill>
                  <a:schemeClr val="bg1"/>
                </a:solidFill>
              </a:rPr>
              <a:t>Members</a:t>
            </a:r>
          </a:p>
          <a:p>
            <a:pPr lvl="1"/>
            <a:r>
              <a:rPr lang="fil-PH" sz="2800" dirty="0">
                <a:solidFill>
                  <a:schemeClr val="bg1"/>
                </a:solidFill>
              </a:rPr>
              <a:t>Parrilla</a:t>
            </a:r>
          </a:p>
          <a:p>
            <a:pPr lvl="1"/>
            <a:r>
              <a:rPr lang="fil-PH" sz="2800" dirty="0">
                <a:solidFill>
                  <a:schemeClr val="bg1"/>
                </a:solidFill>
              </a:rPr>
              <a:t>  Singson</a:t>
            </a:r>
          </a:p>
          <a:p>
            <a:pPr lvl="1"/>
            <a:r>
              <a:rPr lang="fil-PH" sz="2800" dirty="0">
                <a:solidFill>
                  <a:schemeClr val="bg1"/>
                </a:solidFill>
              </a:rPr>
              <a:t>    Flordeliza</a:t>
            </a:r>
          </a:p>
          <a:p>
            <a:pPr lvl="1"/>
            <a:r>
              <a:rPr lang="fil-PH" sz="2800" dirty="0">
                <a:solidFill>
                  <a:schemeClr val="bg1"/>
                </a:solidFill>
              </a:rPr>
              <a:t>     Cepe </a:t>
            </a:r>
            <a:r>
              <a:rPr lang="fil-PH" sz="2800" dirty="0">
                <a:solidFill>
                  <a:schemeClr val="bg1">
                    <a:lumMod val="50000"/>
                  </a:schemeClr>
                </a:solidFill>
              </a:rPr>
              <a:t>(corres)</a:t>
            </a:r>
          </a:p>
          <a:p>
            <a:pPr lvl="1"/>
            <a:r>
              <a:rPr lang="fil-PH" sz="2800" dirty="0">
                <a:solidFill>
                  <a:schemeClr val="bg1"/>
                </a:solidFill>
              </a:rPr>
              <a:t>      Obias </a:t>
            </a:r>
            <a:r>
              <a:rPr lang="fil-PH" sz="2800" dirty="0">
                <a:solidFill>
                  <a:schemeClr val="bg1">
                    <a:lumMod val="50000"/>
                  </a:schemeClr>
                </a:solidFill>
              </a:rPr>
              <a:t>(corres)</a:t>
            </a:r>
          </a:p>
          <a:p>
            <a:pPr lvl="1"/>
            <a:r>
              <a:rPr lang="fil-PH" sz="2800" dirty="0">
                <a:solidFill>
                  <a:schemeClr val="bg1"/>
                </a:solidFill>
              </a:rPr>
              <a:t>       Dela Carcel </a:t>
            </a:r>
            <a:r>
              <a:rPr lang="fil-PH" sz="2800" dirty="0">
                <a:solidFill>
                  <a:schemeClr val="bg1">
                    <a:lumMod val="50000"/>
                  </a:schemeClr>
                </a:solidFill>
              </a:rPr>
              <a:t>(corres)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668C49-4CAF-432C-8D69-BE656FD2E982}"/>
              </a:ext>
            </a:extLst>
          </p:cNvPr>
          <p:cNvCxnSpPr>
            <a:cxnSpLocks/>
          </p:cNvCxnSpPr>
          <p:nvPr/>
        </p:nvCxnSpPr>
        <p:spPr>
          <a:xfrm>
            <a:off x="22243" y="2800351"/>
            <a:ext cx="39211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40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13D60-D210-426A-9D4A-770B4F66E470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D45541-ECBF-4EB3-AD94-106012DADA0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0DC56E-A5C2-4F57-8441-8440E9C6DB95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D5A6B2-6AFA-4DC7-9082-6CA260AC856B}"/>
              </a:ext>
            </a:extLst>
          </p:cNvPr>
          <p:cNvSpPr txBox="1"/>
          <p:nvPr/>
        </p:nvSpPr>
        <p:spPr>
          <a:xfrm>
            <a:off x="3032950" y="2274837"/>
            <a:ext cx="6050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l-PH" sz="4800" dirty="0"/>
              <a:t>Fuzzify and Apply the rules in Inferences</a:t>
            </a:r>
          </a:p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58585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78BC6-2923-4E1C-89E2-8CABEB8605A7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776430-4337-4EF2-8A4D-C9908E99A37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EA6106-56AC-44BA-A3DB-A8503121F598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08F253-F8A8-4FD5-A621-DA2E15E9FE11}"/>
              </a:ext>
            </a:extLst>
          </p:cNvPr>
          <p:cNvGrpSpPr/>
          <p:nvPr/>
        </p:nvGrpSpPr>
        <p:grpSpPr>
          <a:xfrm>
            <a:off x="744371" y="475594"/>
            <a:ext cx="4762500" cy="2985774"/>
            <a:chOff x="1944224" y="319043"/>
            <a:chExt cx="9217951" cy="54198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16B0BC-F265-4020-887D-7F92D6723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4224" y="319043"/>
              <a:ext cx="9217951" cy="541981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4A36C7-906A-401C-B03E-9ED0322F89C2}"/>
                </a:ext>
              </a:extLst>
            </p:cNvPr>
            <p:cNvCxnSpPr>
              <a:cxnSpLocks/>
            </p:cNvCxnSpPr>
            <p:nvPr/>
          </p:nvCxnSpPr>
          <p:spPr>
            <a:xfrm>
              <a:off x="8705850" y="876300"/>
              <a:ext cx="0" cy="4191000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47EE25-FB3E-4080-B458-250187A77719}"/>
              </a:ext>
            </a:extLst>
          </p:cNvPr>
          <p:cNvSpPr txBox="1"/>
          <p:nvPr/>
        </p:nvSpPr>
        <p:spPr>
          <a:xfrm>
            <a:off x="1510069" y="3464266"/>
            <a:ext cx="2688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Base</a:t>
            </a:r>
            <a:r>
              <a:rPr lang="en-US" sz="1600" dirty="0"/>
              <a:t> </a:t>
            </a:r>
          </a:p>
          <a:p>
            <a:r>
              <a:rPr lang="en-US" sz="1600" dirty="0"/>
              <a:t>mf=  slope * input + offset</a:t>
            </a:r>
          </a:p>
          <a:p>
            <a:r>
              <a:rPr lang="en-US" sz="1600" dirty="0"/>
              <a:t>     = -2 *4.0 + 8.8</a:t>
            </a:r>
          </a:p>
          <a:p>
            <a:r>
              <a:rPr lang="en-US" sz="1600" dirty="0"/>
              <a:t>     = 0.8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8EE728-9BC5-49C9-B76B-16D339C86838}"/>
              </a:ext>
            </a:extLst>
          </p:cNvPr>
          <p:cNvGrpSpPr/>
          <p:nvPr/>
        </p:nvGrpSpPr>
        <p:grpSpPr>
          <a:xfrm>
            <a:off x="6685130" y="475594"/>
            <a:ext cx="4858607" cy="2985774"/>
            <a:chOff x="5781676" y="243201"/>
            <a:chExt cx="4858607" cy="29857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39978F-2593-439D-83D1-1307ECE4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1676" y="243201"/>
              <a:ext cx="4858607" cy="2985774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27E80C5-0E24-45A4-ABD3-B82C5C72B0A0}"/>
                </a:ext>
              </a:extLst>
            </p:cNvPr>
            <p:cNvCxnSpPr>
              <a:cxnSpLocks/>
            </p:cNvCxnSpPr>
            <p:nvPr/>
          </p:nvCxnSpPr>
          <p:spPr>
            <a:xfrm>
              <a:off x="8332128" y="550193"/>
              <a:ext cx="0" cy="2308821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90D7C28-EEFA-4335-9E6F-3FE90100C0F9}"/>
              </a:ext>
            </a:extLst>
          </p:cNvPr>
          <p:cNvSpPr txBox="1"/>
          <p:nvPr/>
        </p:nvSpPr>
        <p:spPr>
          <a:xfrm>
            <a:off x="6958715" y="3464266"/>
            <a:ext cx="3311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Warm</a:t>
            </a:r>
            <a:r>
              <a:rPr lang="en-US" sz="1600" dirty="0"/>
              <a:t> </a:t>
            </a:r>
          </a:p>
          <a:p>
            <a:r>
              <a:rPr lang="en-US" sz="1600" dirty="0"/>
              <a:t>mf=  Right slope * input + Right offset</a:t>
            </a:r>
          </a:p>
          <a:p>
            <a:r>
              <a:rPr lang="en-US" sz="1600" dirty="0"/>
              <a:t>     = -0.05 *55 + 3.5</a:t>
            </a:r>
          </a:p>
          <a:p>
            <a:r>
              <a:rPr lang="en-US" sz="1600" dirty="0"/>
              <a:t>     = 0.75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2E5B04C-5D49-440F-B381-16A2011F9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25467"/>
              </p:ext>
            </p:extLst>
          </p:nvPr>
        </p:nvGraphicFramePr>
        <p:xfrm>
          <a:off x="768351" y="4999628"/>
          <a:ext cx="10194924" cy="3675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18844">
                  <a:extLst>
                    <a:ext uri="{9D8B030D-6E8A-4147-A177-3AD203B41FA5}">
                      <a16:colId xmlns:a16="http://schemas.microsoft.com/office/drawing/2014/main" val="1461102980"/>
                    </a:ext>
                  </a:extLst>
                </a:gridCol>
                <a:gridCol w="577326">
                  <a:extLst>
                    <a:ext uri="{9D8B030D-6E8A-4147-A177-3AD203B41FA5}">
                      <a16:colId xmlns:a16="http://schemas.microsoft.com/office/drawing/2014/main" val="1779208730"/>
                    </a:ext>
                  </a:extLst>
                </a:gridCol>
                <a:gridCol w="2784747">
                  <a:extLst>
                    <a:ext uri="{9D8B030D-6E8A-4147-A177-3AD203B41FA5}">
                      <a16:colId xmlns:a16="http://schemas.microsoft.com/office/drawing/2014/main" val="563965089"/>
                    </a:ext>
                  </a:extLst>
                </a:gridCol>
                <a:gridCol w="581533">
                  <a:extLst>
                    <a:ext uri="{9D8B030D-6E8A-4147-A177-3AD203B41FA5}">
                      <a16:colId xmlns:a16="http://schemas.microsoft.com/office/drawing/2014/main" val="577291635"/>
                    </a:ext>
                  </a:extLst>
                </a:gridCol>
                <a:gridCol w="3400425">
                  <a:extLst>
                    <a:ext uri="{9D8B030D-6E8A-4147-A177-3AD203B41FA5}">
                      <a16:colId xmlns:a16="http://schemas.microsoft.com/office/drawing/2014/main" val="73991804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073839657"/>
                    </a:ext>
                  </a:extLst>
                </a:gridCol>
                <a:gridCol w="1631949">
                  <a:extLst>
                    <a:ext uri="{9D8B030D-6E8A-4147-A177-3AD203B41FA5}">
                      <a16:colId xmlns:a16="http://schemas.microsoft.com/office/drawing/2014/main" val="1469569095"/>
                    </a:ext>
                  </a:extLst>
                </a:gridCol>
              </a:tblGrid>
              <a:tr h="3675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45322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B2141BB-EC80-46C4-BEA1-630DF029CC6E}"/>
              </a:ext>
            </a:extLst>
          </p:cNvPr>
          <p:cNvSpPr txBox="1"/>
          <p:nvPr/>
        </p:nvSpPr>
        <p:spPr>
          <a:xfrm>
            <a:off x="2854563" y="5457947"/>
            <a:ext cx="8784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0.8           AND              0.75              THEN     0.75 </a:t>
            </a:r>
          </a:p>
        </p:txBody>
      </p:sp>
    </p:spTree>
    <p:extLst>
      <p:ext uri="{BB962C8B-B14F-4D97-AF65-F5344CB8AC3E}">
        <p14:creationId xmlns:p14="http://schemas.microsoft.com/office/powerpoint/2010/main" val="618491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A9E941-B90F-49A6-A8DF-993208AEF1C2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1F4512-58F2-44CD-9367-3A0653B9140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6934DB-C9A4-41E8-A513-B1E723C5A2AC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E7DC99-A72A-47F9-AA66-1F93BF9419C6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94A6C7-1064-4130-BBD2-0BC28A296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" t="36501" r="35872" b="58111"/>
          <a:stretch/>
        </p:blipFill>
        <p:spPr>
          <a:xfrm>
            <a:off x="435183" y="2977221"/>
            <a:ext cx="10916696" cy="537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E2281-025D-4394-BDB8-46FBD1F2D732}"/>
              </a:ext>
            </a:extLst>
          </p:cNvPr>
          <p:cNvSpPr txBox="1"/>
          <p:nvPr/>
        </p:nvSpPr>
        <p:spPr>
          <a:xfrm>
            <a:off x="1531983" y="2187658"/>
            <a:ext cx="872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3200" dirty="0"/>
              <a:t>Temperature  					Clock Speed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1079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029515-3F66-4F79-9B46-C7A5EB93EA5B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CC44B0-D03D-4404-A4A7-F81EF8506FA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153969-AA27-4ADF-B2D1-08B591152936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086CE4-631E-47D0-95DE-13ED88A23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89038"/>
              </p:ext>
            </p:extLst>
          </p:nvPr>
        </p:nvGraphicFramePr>
        <p:xfrm>
          <a:off x="768351" y="4999628"/>
          <a:ext cx="10194924" cy="3675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18844">
                  <a:extLst>
                    <a:ext uri="{9D8B030D-6E8A-4147-A177-3AD203B41FA5}">
                      <a16:colId xmlns:a16="http://schemas.microsoft.com/office/drawing/2014/main" val="1461102980"/>
                    </a:ext>
                  </a:extLst>
                </a:gridCol>
                <a:gridCol w="577326">
                  <a:extLst>
                    <a:ext uri="{9D8B030D-6E8A-4147-A177-3AD203B41FA5}">
                      <a16:colId xmlns:a16="http://schemas.microsoft.com/office/drawing/2014/main" val="1779208730"/>
                    </a:ext>
                  </a:extLst>
                </a:gridCol>
                <a:gridCol w="2784747">
                  <a:extLst>
                    <a:ext uri="{9D8B030D-6E8A-4147-A177-3AD203B41FA5}">
                      <a16:colId xmlns:a16="http://schemas.microsoft.com/office/drawing/2014/main" val="563965089"/>
                    </a:ext>
                  </a:extLst>
                </a:gridCol>
                <a:gridCol w="581533">
                  <a:extLst>
                    <a:ext uri="{9D8B030D-6E8A-4147-A177-3AD203B41FA5}">
                      <a16:colId xmlns:a16="http://schemas.microsoft.com/office/drawing/2014/main" val="577291635"/>
                    </a:ext>
                  </a:extLst>
                </a:gridCol>
                <a:gridCol w="3400425">
                  <a:extLst>
                    <a:ext uri="{9D8B030D-6E8A-4147-A177-3AD203B41FA5}">
                      <a16:colId xmlns:a16="http://schemas.microsoft.com/office/drawing/2014/main" val="73991804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073839657"/>
                    </a:ext>
                  </a:extLst>
                </a:gridCol>
                <a:gridCol w="1631949">
                  <a:extLst>
                    <a:ext uri="{9D8B030D-6E8A-4147-A177-3AD203B41FA5}">
                      <a16:colId xmlns:a16="http://schemas.microsoft.com/office/drawing/2014/main" val="1469569095"/>
                    </a:ext>
                  </a:extLst>
                </a:gridCol>
              </a:tblGrid>
              <a:tr h="3675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4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B8DD4C4-F67B-4800-A2E6-F35042F42839}"/>
              </a:ext>
            </a:extLst>
          </p:cNvPr>
          <p:cNvSpPr txBox="1"/>
          <p:nvPr/>
        </p:nvSpPr>
        <p:spPr>
          <a:xfrm>
            <a:off x="2854563" y="5457947"/>
            <a:ext cx="8784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0.8           AND              0.75              THEN     0.75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063A06-7BE3-4C7D-9972-B146C57CFABD}"/>
              </a:ext>
            </a:extLst>
          </p:cNvPr>
          <p:cNvGrpSpPr/>
          <p:nvPr/>
        </p:nvGrpSpPr>
        <p:grpSpPr>
          <a:xfrm>
            <a:off x="2780728" y="500018"/>
            <a:ext cx="6630544" cy="4082101"/>
            <a:chOff x="2780728" y="500018"/>
            <a:chExt cx="6630544" cy="40821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3C0E77-A786-4BB1-966F-14BB0DB60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0728" y="500018"/>
              <a:ext cx="6630544" cy="408210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B2180F4-560B-4B99-993A-B544AE7B9127}"/>
                </a:ext>
              </a:extLst>
            </p:cNvPr>
            <p:cNvCxnSpPr>
              <a:cxnSpLocks/>
            </p:cNvCxnSpPr>
            <p:nvPr/>
          </p:nvCxnSpPr>
          <p:spPr>
            <a:xfrm>
              <a:off x="3333750" y="1695450"/>
              <a:ext cx="981075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F05A00-D051-4BD8-AC70-2BED6D1A74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4825" y="1692404"/>
              <a:ext cx="2932231" cy="2365246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7249FD-9503-4B45-B864-93CE70260535}"/>
                </a:ext>
              </a:extLst>
            </p:cNvPr>
            <p:cNvSpPr/>
            <p:nvPr/>
          </p:nvSpPr>
          <p:spPr>
            <a:xfrm>
              <a:off x="3324225" y="1714500"/>
              <a:ext cx="3952875" cy="2362200"/>
            </a:xfrm>
            <a:custGeom>
              <a:avLst/>
              <a:gdLst>
                <a:gd name="connsiteX0" fmla="*/ 0 w 3952875"/>
                <a:gd name="connsiteY0" fmla="*/ 0 h 2362200"/>
                <a:gd name="connsiteX1" fmla="*/ 0 w 3952875"/>
                <a:gd name="connsiteY1" fmla="*/ 2352675 h 2362200"/>
                <a:gd name="connsiteX2" fmla="*/ 3952875 w 3952875"/>
                <a:gd name="connsiteY2" fmla="*/ 2362200 h 2362200"/>
                <a:gd name="connsiteX3" fmla="*/ 990600 w 3952875"/>
                <a:gd name="connsiteY3" fmla="*/ 38100 h 2362200"/>
                <a:gd name="connsiteX4" fmla="*/ 0 w 3952875"/>
                <a:gd name="connsiteY4" fmla="*/ 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2875" h="2362200">
                  <a:moveTo>
                    <a:pt x="0" y="0"/>
                  </a:moveTo>
                  <a:lnTo>
                    <a:pt x="0" y="2352675"/>
                  </a:lnTo>
                  <a:lnTo>
                    <a:pt x="3952875" y="2362200"/>
                  </a:lnTo>
                  <a:lnTo>
                    <a:pt x="9906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9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1654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A9E941-B90F-49A6-A8DF-993208AEF1C2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1F4512-58F2-44CD-9367-3A0653B9140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6934DB-C9A4-41E8-A513-B1E723C5A2AC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E7DC99-A72A-47F9-AA66-1F93BF9419C6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94A6C7-1064-4130-BBD2-0BC28A296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82" t="36914" r="7187" b="58111"/>
          <a:stretch/>
        </p:blipFill>
        <p:spPr>
          <a:xfrm>
            <a:off x="1698969" y="2855327"/>
            <a:ext cx="8790532" cy="1147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E2281-025D-4394-BDB8-46FBD1F2D732}"/>
              </a:ext>
            </a:extLst>
          </p:cNvPr>
          <p:cNvSpPr txBox="1"/>
          <p:nvPr/>
        </p:nvSpPr>
        <p:spPr>
          <a:xfrm>
            <a:off x="2512835" y="1632228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l-PH" sz="4800" dirty="0"/>
              <a:t>Fan_Speed</a:t>
            </a:r>
          </a:p>
        </p:txBody>
      </p:sp>
    </p:spTree>
    <p:extLst>
      <p:ext uri="{BB962C8B-B14F-4D97-AF65-F5344CB8AC3E}">
        <p14:creationId xmlns:p14="http://schemas.microsoft.com/office/powerpoint/2010/main" val="1174139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1288706-112A-4673-87C2-D81C87C22955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7F56F6-5694-4144-BB61-B93B7A1B2AE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60A8FC-7CC8-4058-A454-76B5AAEC3853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08F253-F8A8-4FD5-A621-DA2E15E9FE11}"/>
              </a:ext>
            </a:extLst>
          </p:cNvPr>
          <p:cNvGrpSpPr/>
          <p:nvPr/>
        </p:nvGrpSpPr>
        <p:grpSpPr>
          <a:xfrm>
            <a:off x="523017" y="211716"/>
            <a:ext cx="4762500" cy="2985774"/>
            <a:chOff x="1944224" y="319043"/>
            <a:chExt cx="9217951" cy="54198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16B0BC-F265-4020-887D-7F92D6723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4224" y="319043"/>
              <a:ext cx="9217951" cy="541981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4A36C7-906A-401C-B03E-9ED0322F89C2}"/>
                </a:ext>
              </a:extLst>
            </p:cNvPr>
            <p:cNvCxnSpPr>
              <a:cxnSpLocks/>
            </p:cNvCxnSpPr>
            <p:nvPr/>
          </p:nvCxnSpPr>
          <p:spPr>
            <a:xfrm>
              <a:off x="8705850" y="876300"/>
              <a:ext cx="0" cy="4191000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47EE25-FB3E-4080-B458-250187A77719}"/>
              </a:ext>
            </a:extLst>
          </p:cNvPr>
          <p:cNvSpPr txBox="1"/>
          <p:nvPr/>
        </p:nvSpPr>
        <p:spPr>
          <a:xfrm>
            <a:off x="1559773" y="3197490"/>
            <a:ext cx="2688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 </a:t>
            </a:r>
          </a:p>
          <a:p>
            <a:r>
              <a:rPr lang="en-US" sz="1600" dirty="0"/>
              <a:t>mf=  slope * input + offset</a:t>
            </a:r>
          </a:p>
          <a:p>
            <a:r>
              <a:rPr lang="en-US" sz="1600" dirty="0"/>
              <a:t>     = -2 *4.0 + 8.8</a:t>
            </a:r>
          </a:p>
          <a:p>
            <a:r>
              <a:rPr lang="en-US" sz="1600" dirty="0"/>
              <a:t>     = 0.8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8EE728-9BC5-49C9-B76B-16D339C86838}"/>
              </a:ext>
            </a:extLst>
          </p:cNvPr>
          <p:cNvGrpSpPr/>
          <p:nvPr/>
        </p:nvGrpSpPr>
        <p:grpSpPr>
          <a:xfrm>
            <a:off x="6495193" y="243199"/>
            <a:ext cx="4858607" cy="2985774"/>
            <a:chOff x="5781676" y="243201"/>
            <a:chExt cx="4858607" cy="29857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39978F-2593-439D-83D1-1307ECE4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1676" y="243201"/>
              <a:ext cx="4858607" cy="2985774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27E80C5-0E24-45A4-ABD3-B82C5C72B0A0}"/>
                </a:ext>
              </a:extLst>
            </p:cNvPr>
            <p:cNvCxnSpPr>
              <a:cxnSpLocks/>
            </p:cNvCxnSpPr>
            <p:nvPr/>
          </p:nvCxnSpPr>
          <p:spPr>
            <a:xfrm>
              <a:off x="8332128" y="550193"/>
              <a:ext cx="0" cy="2308821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90D7C28-EEFA-4335-9E6F-3FE90100C0F9}"/>
              </a:ext>
            </a:extLst>
          </p:cNvPr>
          <p:cNvSpPr txBox="1"/>
          <p:nvPr/>
        </p:nvSpPr>
        <p:spPr>
          <a:xfrm>
            <a:off x="7007154" y="3210719"/>
            <a:ext cx="3311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Hot </a:t>
            </a:r>
          </a:p>
          <a:p>
            <a:r>
              <a:rPr lang="en-US" sz="1600" dirty="0"/>
              <a:t>mf=  slope * input +  offset</a:t>
            </a:r>
          </a:p>
          <a:p>
            <a:r>
              <a:rPr lang="en-US" sz="1600" dirty="0"/>
              <a:t>     = 0.02 *55 -1</a:t>
            </a:r>
          </a:p>
          <a:p>
            <a:r>
              <a:rPr lang="en-US" sz="1600" dirty="0"/>
              <a:t>    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2141BB-EC80-46C4-BEA1-630DF029CC6E}"/>
              </a:ext>
            </a:extLst>
          </p:cNvPr>
          <p:cNvSpPr txBox="1"/>
          <p:nvPr/>
        </p:nvSpPr>
        <p:spPr>
          <a:xfrm>
            <a:off x="2987722" y="5351602"/>
            <a:ext cx="8784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0.8                AND             0.1             THEN      0.1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CA7E3C-A98D-44BD-AD5E-3339F9535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801157"/>
              </p:ext>
            </p:extLst>
          </p:nvPr>
        </p:nvGraphicFramePr>
        <p:xfrm>
          <a:off x="1141413" y="4952546"/>
          <a:ext cx="9909174" cy="3675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18844">
                  <a:extLst>
                    <a:ext uri="{9D8B030D-6E8A-4147-A177-3AD203B41FA5}">
                      <a16:colId xmlns:a16="http://schemas.microsoft.com/office/drawing/2014/main" val="2697104979"/>
                    </a:ext>
                  </a:extLst>
                </a:gridCol>
                <a:gridCol w="577326">
                  <a:extLst>
                    <a:ext uri="{9D8B030D-6E8A-4147-A177-3AD203B41FA5}">
                      <a16:colId xmlns:a16="http://schemas.microsoft.com/office/drawing/2014/main" val="4189347771"/>
                    </a:ext>
                  </a:extLst>
                </a:gridCol>
                <a:gridCol w="2784747">
                  <a:extLst>
                    <a:ext uri="{9D8B030D-6E8A-4147-A177-3AD203B41FA5}">
                      <a16:colId xmlns:a16="http://schemas.microsoft.com/office/drawing/2014/main" val="1458185349"/>
                    </a:ext>
                  </a:extLst>
                </a:gridCol>
                <a:gridCol w="1064090">
                  <a:extLst>
                    <a:ext uri="{9D8B030D-6E8A-4147-A177-3AD203B41FA5}">
                      <a16:colId xmlns:a16="http://schemas.microsoft.com/office/drawing/2014/main" val="187254040"/>
                    </a:ext>
                  </a:extLst>
                </a:gridCol>
                <a:gridCol w="2463842">
                  <a:extLst>
                    <a:ext uri="{9D8B030D-6E8A-4147-A177-3AD203B41FA5}">
                      <a16:colId xmlns:a16="http://schemas.microsoft.com/office/drawing/2014/main" val="76883391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51959333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95392294"/>
                    </a:ext>
                  </a:extLst>
                </a:gridCol>
              </a:tblGrid>
              <a:tr h="3675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18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4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A9E941-B90F-49A6-A8DF-993208AEF1C2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1F4512-58F2-44CD-9367-3A0653B9140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6934DB-C9A4-41E8-A513-B1E723C5A2AC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E7DC99-A72A-47F9-AA66-1F93BF9419C6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94A6C7-1064-4130-BBD2-0BC28A296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8" t="42710" r="36980" b="51902"/>
          <a:stretch/>
        </p:blipFill>
        <p:spPr>
          <a:xfrm>
            <a:off x="435183" y="2977221"/>
            <a:ext cx="10916696" cy="537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E2281-025D-4394-BDB8-46FBD1F2D732}"/>
              </a:ext>
            </a:extLst>
          </p:cNvPr>
          <p:cNvSpPr txBox="1"/>
          <p:nvPr/>
        </p:nvSpPr>
        <p:spPr>
          <a:xfrm>
            <a:off x="1531983" y="2187658"/>
            <a:ext cx="872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3200" dirty="0"/>
              <a:t>Temperature  					Clock Speed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986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6B78A8A-312A-4524-A32B-13A3C4CD2654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9CE1F1-5F86-4D27-9DE6-3A70D9428DE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520747-008E-408B-8B29-2C29244C52E8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C3C0E77-A786-4BB1-966F-14BB0DB6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28" y="500018"/>
            <a:ext cx="6630544" cy="40821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2180F4-560B-4B99-993A-B544AE7B9127}"/>
              </a:ext>
            </a:extLst>
          </p:cNvPr>
          <p:cNvCxnSpPr>
            <a:cxnSpLocks/>
          </p:cNvCxnSpPr>
          <p:nvPr/>
        </p:nvCxnSpPr>
        <p:spPr>
          <a:xfrm>
            <a:off x="5048250" y="3771900"/>
            <a:ext cx="3552825" cy="0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F05A00-D051-4BD8-AC70-2BED6D1A744E}"/>
              </a:ext>
            </a:extLst>
          </p:cNvPr>
          <p:cNvCxnSpPr>
            <a:cxnSpLocks/>
          </p:cNvCxnSpPr>
          <p:nvPr/>
        </p:nvCxnSpPr>
        <p:spPr>
          <a:xfrm flipV="1">
            <a:off x="4619625" y="3771900"/>
            <a:ext cx="428626" cy="323850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0C013A-7C21-4BC5-841D-E55A69F9AB1E}"/>
              </a:ext>
            </a:extLst>
          </p:cNvPr>
          <p:cNvSpPr txBox="1"/>
          <p:nvPr/>
        </p:nvSpPr>
        <p:spPr>
          <a:xfrm>
            <a:off x="2987722" y="5351602"/>
            <a:ext cx="8784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0.8                AND             0.1             THEN      0.1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0DE9E0-0147-4DB9-8CA6-EADC4F09E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837545"/>
              </p:ext>
            </p:extLst>
          </p:nvPr>
        </p:nvGraphicFramePr>
        <p:xfrm>
          <a:off x="1141413" y="4952546"/>
          <a:ext cx="9909174" cy="3675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18844">
                  <a:extLst>
                    <a:ext uri="{9D8B030D-6E8A-4147-A177-3AD203B41FA5}">
                      <a16:colId xmlns:a16="http://schemas.microsoft.com/office/drawing/2014/main" val="2697104979"/>
                    </a:ext>
                  </a:extLst>
                </a:gridCol>
                <a:gridCol w="577326">
                  <a:extLst>
                    <a:ext uri="{9D8B030D-6E8A-4147-A177-3AD203B41FA5}">
                      <a16:colId xmlns:a16="http://schemas.microsoft.com/office/drawing/2014/main" val="4189347771"/>
                    </a:ext>
                  </a:extLst>
                </a:gridCol>
                <a:gridCol w="2784747">
                  <a:extLst>
                    <a:ext uri="{9D8B030D-6E8A-4147-A177-3AD203B41FA5}">
                      <a16:colId xmlns:a16="http://schemas.microsoft.com/office/drawing/2014/main" val="1458185349"/>
                    </a:ext>
                  </a:extLst>
                </a:gridCol>
                <a:gridCol w="1064090">
                  <a:extLst>
                    <a:ext uri="{9D8B030D-6E8A-4147-A177-3AD203B41FA5}">
                      <a16:colId xmlns:a16="http://schemas.microsoft.com/office/drawing/2014/main" val="187254040"/>
                    </a:ext>
                  </a:extLst>
                </a:gridCol>
                <a:gridCol w="2463842">
                  <a:extLst>
                    <a:ext uri="{9D8B030D-6E8A-4147-A177-3AD203B41FA5}">
                      <a16:colId xmlns:a16="http://schemas.microsoft.com/office/drawing/2014/main" val="76883391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51959333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95392294"/>
                    </a:ext>
                  </a:extLst>
                </a:gridCol>
              </a:tblGrid>
              <a:tr h="3675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18732"/>
                  </a:ext>
                </a:extLst>
              </a:tr>
            </a:tbl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837197-A5EB-4938-85DB-A91F1CA78F7A}"/>
              </a:ext>
            </a:extLst>
          </p:cNvPr>
          <p:cNvSpPr/>
          <p:nvPr/>
        </p:nvSpPr>
        <p:spPr>
          <a:xfrm>
            <a:off x="4676775" y="3790950"/>
            <a:ext cx="3943350" cy="285750"/>
          </a:xfrm>
          <a:custGeom>
            <a:avLst/>
            <a:gdLst>
              <a:gd name="connsiteX0" fmla="*/ 3943350 w 3943350"/>
              <a:gd name="connsiteY0" fmla="*/ 0 h 285750"/>
              <a:gd name="connsiteX1" fmla="*/ 352425 w 3943350"/>
              <a:gd name="connsiteY1" fmla="*/ 9525 h 285750"/>
              <a:gd name="connsiteX2" fmla="*/ 0 w 3943350"/>
              <a:gd name="connsiteY2" fmla="*/ 285750 h 285750"/>
              <a:gd name="connsiteX3" fmla="*/ 3933825 w 3943350"/>
              <a:gd name="connsiteY3" fmla="*/ 257175 h 285750"/>
              <a:gd name="connsiteX4" fmla="*/ 3943350 w 3943350"/>
              <a:gd name="connsiteY4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350" h="285750">
                <a:moveTo>
                  <a:pt x="3943350" y="0"/>
                </a:moveTo>
                <a:lnTo>
                  <a:pt x="352425" y="9525"/>
                </a:lnTo>
                <a:lnTo>
                  <a:pt x="0" y="285750"/>
                </a:lnTo>
                <a:lnTo>
                  <a:pt x="3933825" y="257175"/>
                </a:lnTo>
                <a:lnTo>
                  <a:pt x="394335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18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A9E941-B90F-49A6-A8DF-993208AEF1C2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1F4512-58F2-44CD-9367-3A0653B9140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6934DB-C9A4-41E8-A513-B1E723C5A2AC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E7DC99-A72A-47F9-AA66-1F93BF9419C6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94A6C7-1064-4130-BBD2-0BC28A296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48" t="42666" r="6921" b="52359"/>
          <a:stretch/>
        </p:blipFill>
        <p:spPr>
          <a:xfrm>
            <a:off x="1698969" y="2855327"/>
            <a:ext cx="8790532" cy="1147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E2281-025D-4394-BDB8-46FBD1F2D732}"/>
              </a:ext>
            </a:extLst>
          </p:cNvPr>
          <p:cNvSpPr txBox="1"/>
          <p:nvPr/>
        </p:nvSpPr>
        <p:spPr>
          <a:xfrm>
            <a:off x="2512835" y="1632228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l-PH" sz="4800" dirty="0"/>
              <a:t>Fan_Speed</a:t>
            </a:r>
          </a:p>
        </p:txBody>
      </p:sp>
    </p:spTree>
    <p:extLst>
      <p:ext uri="{BB962C8B-B14F-4D97-AF65-F5344CB8AC3E}">
        <p14:creationId xmlns:p14="http://schemas.microsoft.com/office/powerpoint/2010/main" val="3029539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32DFAF7-2B69-416F-8D5E-D2630FED9AFB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4AA823-9FB2-4FAD-ABCF-974847C88F7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096336-0083-42D0-A729-BB9CB4B28676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08F253-F8A8-4FD5-A621-DA2E15E9FE11}"/>
              </a:ext>
            </a:extLst>
          </p:cNvPr>
          <p:cNvGrpSpPr/>
          <p:nvPr/>
        </p:nvGrpSpPr>
        <p:grpSpPr>
          <a:xfrm>
            <a:off x="285750" y="357501"/>
            <a:ext cx="4991100" cy="2766699"/>
            <a:chOff x="1944224" y="319043"/>
            <a:chExt cx="9217951" cy="54198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16B0BC-F265-4020-887D-7F92D6723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4224" y="319043"/>
              <a:ext cx="9217951" cy="541981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4A36C7-906A-401C-B03E-9ED0322F89C2}"/>
                </a:ext>
              </a:extLst>
            </p:cNvPr>
            <p:cNvCxnSpPr>
              <a:cxnSpLocks/>
            </p:cNvCxnSpPr>
            <p:nvPr/>
          </p:nvCxnSpPr>
          <p:spPr>
            <a:xfrm>
              <a:off x="8705850" y="876300"/>
              <a:ext cx="0" cy="4191000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B5-2E8E-4763-827A-F833EC4C6A57}"/>
              </a:ext>
            </a:extLst>
          </p:cNvPr>
          <p:cNvSpPr txBox="1"/>
          <p:nvPr/>
        </p:nvSpPr>
        <p:spPr>
          <a:xfrm>
            <a:off x="1043189" y="3280306"/>
            <a:ext cx="5052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Boosting </a:t>
            </a:r>
          </a:p>
          <a:p>
            <a:r>
              <a:rPr lang="en-US" dirty="0"/>
              <a:t>mf= slope * input + offset;</a:t>
            </a:r>
          </a:p>
          <a:p>
            <a:r>
              <a:rPr lang="en-US" dirty="0"/>
              <a:t>     =1* 4.0 - 3.9</a:t>
            </a:r>
          </a:p>
          <a:p>
            <a:r>
              <a:rPr lang="en-US" dirty="0"/>
              <a:t>     = 0.1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F03D91-C80D-4A77-9065-BD10DAAE5F0C}"/>
              </a:ext>
            </a:extLst>
          </p:cNvPr>
          <p:cNvGrpSpPr/>
          <p:nvPr/>
        </p:nvGrpSpPr>
        <p:grpSpPr>
          <a:xfrm>
            <a:off x="6771418" y="357501"/>
            <a:ext cx="4858607" cy="2985774"/>
            <a:chOff x="5781676" y="243201"/>
            <a:chExt cx="4858607" cy="29857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AB3DBB-C4B2-4F9C-B7CB-8F11C213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1676" y="243201"/>
              <a:ext cx="4858607" cy="29857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D9BCD4-2EB1-4C10-9428-7CA8B932E0C9}"/>
                </a:ext>
              </a:extLst>
            </p:cNvPr>
            <p:cNvCxnSpPr>
              <a:cxnSpLocks/>
            </p:cNvCxnSpPr>
            <p:nvPr/>
          </p:nvCxnSpPr>
          <p:spPr>
            <a:xfrm>
              <a:off x="8332128" y="550193"/>
              <a:ext cx="0" cy="2308821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E7F9D4-9CC2-496F-8D57-BDBBC0BFD6EB}"/>
              </a:ext>
            </a:extLst>
          </p:cNvPr>
          <p:cNvSpPr txBox="1"/>
          <p:nvPr/>
        </p:nvSpPr>
        <p:spPr>
          <a:xfrm>
            <a:off x="7219950" y="3280306"/>
            <a:ext cx="3311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Warm </a:t>
            </a:r>
          </a:p>
          <a:p>
            <a:r>
              <a:rPr lang="en-US" sz="1600" dirty="0"/>
              <a:t>mf=  Right slope * input + Right offset</a:t>
            </a:r>
          </a:p>
          <a:p>
            <a:r>
              <a:rPr lang="en-US" sz="1600" dirty="0"/>
              <a:t>     = -0.05 *55 + 3.5</a:t>
            </a:r>
          </a:p>
          <a:p>
            <a:r>
              <a:rPr lang="en-US" sz="1600" dirty="0"/>
              <a:t>     = 0.75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A43DBC-1103-4A80-8727-9433A0A15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28789"/>
              </p:ext>
            </p:extLst>
          </p:nvPr>
        </p:nvGraphicFramePr>
        <p:xfrm>
          <a:off x="1320801" y="4787627"/>
          <a:ext cx="9550398" cy="3675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18844">
                  <a:extLst>
                    <a:ext uri="{9D8B030D-6E8A-4147-A177-3AD203B41FA5}">
                      <a16:colId xmlns:a16="http://schemas.microsoft.com/office/drawing/2014/main" val="2679195574"/>
                    </a:ext>
                  </a:extLst>
                </a:gridCol>
                <a:gridCol w="577326">
                  <a:extLst>
                    <a:ext uri="{9D8B030D-6E8A-4147-A177-3AD203B41FA5}">
                      <a16:colId xmlns:a16="http://schemas.microsoft.com/office/drawing/2014/main" val="632156081"/>
                    </a:ext>
                  </a:extLst>
                </a:gridCol>
                <a:gridCol w="2784747">
                  <a:extLst>
                    <a:ext uri="{9D8B030D-6E8A-4147-A177-3AD203B41FA5}">
                      <a16:colId xmlns:a16="http://schemas.microsoft.com/office/drawing/2014/main" val="517800696"/>
                    </a:ext>
                  </a:extLst>
                </a:gridCol>
                <a:gridCol w="1064090">
                  <a:extLst>
                    <a:ext uri="{9D8B030D-6E8A-4147-A177-3AD203B41FA5}">
                      <a16:colId xmlns:a16="http://schemas.microsoft.com/office/drawing/2014/main" val="2564426291"/>
                    </a:ext>
                  </a:extLst>
                </a:gridCol>
                <a:gridCol w="2117767">
                  <a:extLst>
                    <a:ext uri="{9D8B030D-6E8A-4147-A177-3AD203B41FA5}">
                      <a16:colId xmlns:a16="http://schemas.microsoft.com/office/drawing/2014/main" val="2467250478"/>
                    </a:ext>
                  </a:extLst>
                </a:gridCol>
                <a:gridCol w="1223281">
                  <a:extLst>
                    <a:ext uri="{9D8B030D-6E8A-4147-A177-3AD203B41FA5}">
                      <a16:colId xmlns:a16="http://schemas.microsoft.com/office/drawing/2014/main" val="1994294540"/>
                    </a:ext>
                  </a:extLst>
                </a:gridCol>
                <a:gridCol w="1364343">
                  <a:extLst>
                    <a:ext uri="{9D8B030D-6E8A-4147-A177-3AD203B41FA5}">
                      <a16:colId xmlns:a16="http://schemas.microsoft.com/office/drawing/2014/main" val="3656745704"/>
                    </a:ext>
                  </a:extLst>
                </a:gridCol>
              </a:tblGrid>
              <a:tr h="3675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6147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6D2B0F3-E1F8-4FFB-AF98-DBD8ED34D0E9}"/>
              </a:ext>
            </a:extLst>
          </p:cNvPr>
          <p:cNvSpPr txBox="1"/>
          <p:nvPr/>
        </p:nvSpPr>
        <p:spPr>
          <a:xfrm>
            <a:off x="3219450" y="5217101"/>
            <a:ext cx="819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0.1                AND            0.75       THEN      0.1 </a:t>
            </a:r>
          </a:p>
        </p:txBody>
      </p:sp>
    </p:spTree>
    <p:extLst>
      <p:ext uri="{BB962C8B-B14F-4D97-AF65-F5344CB8AC3E}">
        <p14:creationId xmlns:p14="http://schemas.microsoft.com/office/powerpoint/2010/main" val="189614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CFCA99-1018-46D5-B883-43BEEA56CB3E}"/>
              </a:ext>
            </a:extLst>
          </p:cNvPr>
          <p:cNvSpPr/>
          <p:nvPr/>
        </p:nvSpPr>
        <p:spPr>
          <a:xfrm>
            <a:off x="0" y="0"/>
            <a:ext cx="5943600" cy="6858000"/>
          </a:xfrm>
          <a:prstGeom prst="rect">
            <a:avLst/>
          </a:prstGeom>
          <a:solidFill>
            <a:srgbClr val="0C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01148-952E-4408-91F3-C902B700B3DF}"/>
              </a:ext>
            </a:extLst>
          </p:cNvPr>
          <p:cNvSpPr txBox="1"/>
          <p:nvPr/>
        </p:nvSpPr>
        <p:spPr>
          <a:xfrm>
            <a:off x="1209675" y="1590675"/>
            <a:ext cx="3524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CPU fan for Intel® Core™ i5-11600K Processor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CD33C-A91B-4378-AD1D-E9C6D3325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70"/>
          <a:stretch/>
        </p:blipFill>
        <p:spPr>
          <a:xfrm>
            <a:off x="7869632" y="3750017"/>
            <a:ext cx="2760266" cy="2654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9B780-7DF0-4D64-96A1-50DC7D95A956}"/>
              </a:ext>
            </a:extLst>
          </p:cNvPr>
          <p:cNvSpPr txBox="1"/>
          <p:nvPr/>
        </p:nvSpPr>
        <p:spPr>
          <a:xfrm>
            <a:off x="85725" y="5563165"/>
            <a:ext cx="577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CPUs running at default (non-overclocked) speeds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3B03C8-F41C-4E15-A6AE-0E97D984EBB8}"/>
              </a:ext>
            </a:extLst>
          </p:cNvPr>
          <p:cNvGrpSpPr/>
          <p:nvPr/>
        </p:nvGrpSpPr>
        <p:grpSpPr>
          <a:xfrm>
            <a:off x="7858123" y="486639"/>
            <a:ext cx="2771775" cy="2771775"/>
            <a:chOff x="7858123" y="486639"/>
            <a:chExt cx="2771775" cy="2771775"/>
          </a:xfrm>
        </p:grpSpPr>
        <p:pic>
          <p:nvPicPr>
            <p:cNvPr id="16386" name="Picture 2" descr="CPU Cooler Cooling Fan And Heatsink For intel | Shopee Philippines">
              <a:extLst>
                <a:ext uri="{FF2B5EF4-FFF2-40B4-BE49-F238E27FC236}">
                  <a16:creationId xmlns:a16="http://schemas.microsoft.com/office/drawing/2014/main" id="{FBB1EFA8-58DA-43CA-96DA-40B405DCF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8123" y="486639"/>
              <a:ext cx="2771775" cy="277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9C18EB-9918-47AA-B592-E49AB2F19A65}"/>
                </a:ext>
              </a:extLst>
            </p:cNvPr>
            <p:cNvSpPr/>
            <p:nvPr/>
          </p:nvSpPr>
          <p:spPr>
            <a:xfrm>
              <a:off x="8834435" y="1766888"/>
              <a:ext cx="728666" cy="280988"/>
            </a:xfrm>
            <a:prstGeom prst="rect">
              <a:avLst/>
            </a:prstGeom>
            <a:solidFill>
              <a:srgbClr val="0B8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GROUP 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94AAB5-0984-46CA-AA4D-75BEC88353A0}"/>
                </a:ext>
              </a:extLst>
            </p:cNvPr>
            <p:cNvSpPr/>
            <p:nvPr/>
          </p:nvSpPr>
          <p:spPr>
            <a:xfrm>
              <a:off x="8992786" y="2043113"/>
              <a:ext cx="436964" cy="204787"/>
            </a:xfrm>
            <a:prstGeom prst="rect">
              <a:avLst/>
            </a:prstGeom>
            <a:solidFill>
              <a:srgbClr val="0B8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8749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A9E941-B90F-49A6-A8DF-993208AEF1C2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1F4512-58F2-44CD-9367-3A0653B9140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6934DB-C9A4-41E8-A513-B1E723C5A2AC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E7DC99-A72A-47F9-AA66-1F93BF9419C6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94A6C7-1064-4130-BBD2-0BC28A296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0" t="54363" r="36078" b="40249"/>
          <a:stretch/>
        </p:blipFill>
        <p:spPr>
          <a:xfrm>
            <a:off x="435183" y="2977221"/>
            <a:ext cx="10916696" cy="537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E2281-025D-4394-BDB8-46FBD1F2D732}"/>
              </a:ext>
            </a:extLst>
          </p:cNvPr>
          <p:cNvSpPr txBox="1"/>
          <p:nvPr/>
        </p:nvSpPr>
        <p:spPr>
          <a:xfrm>
            <a:off x="1531983" y="2187658"/>
            <a:ext cx="872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3200" dirty="0"/>
              <a:t>Temperature  					Clock Speed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6348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FB4AB8-AE09-400E-853A-8CD9BDBB2E49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944979-2528-425A-9D2C-B0D153D9D7E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14721C3-F7C3-478F-AB85-73953B24DB02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67D04D7-BC05-49E3-A708-FFCB3AE04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453953"/>
              </p:ext>
            </p:extLst>
          </p:nvPr>
        </p:nvGraphicFramePr>
        <p:xfrm>
          <a:off x="1320801" y="4787627"/>
          <a:ext cx="9550398" cy="3675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18844">
                  <a:extLst>
                    <a:ext uri="{9D8B030D-6E8A-4147-A177-3AD203B41FA5}">
                      <a16:colId xmlns:a16="http://schemas.microsoft.com/office/drawing/2014/main" val="2679195574"/>
                    </a:ext>
                  </a:extLst>
                </a:gridCol>
                <a:gridCol w="577326">
                  <a:extLst>
                    <a:ext uri="{9D8B030D-6E8A-4147-A177-3AD203B41FA5}">
                      <a16:colId xmlns:a16="http://schemas.microsoft.com/office/drawing/2014/main" val="632156081"/>
                    </a:ext>
                  </a:extLst>
                </a:gridCol>
                <a:gridCol w="2784747">
                  <a:extLst>
                    <a:ext uri="{9D8B030D-6E8A-4147-A177-3AD203B41FA5}">
                      <a16:colId xmlns:a16="http://schemas.microsoft.com/office/drawing/2014/main" val="517800696"/>
                    </a:ext>
                  </a:extLst>
                </a:gridCol>
                <a:gridCol w="1064090">
                  <a:extLst>
                    <a:ext uri="{9D8B030D-6E8A-4147-A177-3AD203B41FA5}">
                      <a16:colId xmlns:a16="http://schemas.microsoft.com/office/drawing/2014/main" val="2564426291"/>
                    </a:ext>
                  </a:extLst>
                </a:gridCol>
                <a:gridCol w="2117767">
                  <a:extLst>
                    <a:ext uri="{9D8B030D-6E8A-4147-A177-3AD203B41FA5}">
                      <a16:colId xmlns:a16="http://schemas.microsoft.com/office/drawing/2014/main" val="2467250478"/>
                    </a:ext>
                  </a:extLst>
                </a:gridCol>
                <a:gridCol w="1223281">
                  <a:extLst>
                    <a:ext uri="{9D8B030D-6E8A-4147-A177-3AD203B41FA5}">
                      <a16:colId xmlns:a16="http://schemas.microsoft.com/office/drawing/2014/main" val="1994294540"/>
                    </a:ext>
                  </a:extLst>
                </a:gridCol>
                <a:gridCol w="1364343">
                  <a:extLst>
                    <a:ext uri="{9D8B030D-6E8A-4147-A177-3AD203B41FA5}">
                      <a16:colId xmlns:a16="http://schemas.microsoft.com/office/drawing/2014/main" val="3656745704"/>
                    </a:ext>
                  </a:extLst>
                </a:gridCol>
              </a:tblGrid>
              <a:tr h="3675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6147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9EC26FA-4019-4F46-AA66-ACCDC2857D48}"/>
              </a:ext>
            </a:extLst>
          </p:cNvPr>
          <p:cNvSpPr txBox="1"/>
          <p:nvPr/>
        </p:nvSpPr>
        <p:spPr>
          <a:xfrm>
            <a:off x="3219450" y="5217101"/>
            <a:ext cx="819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0.1                AND            0.75       THEN      0.1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0DA5BD-0155-4BAE-9671-56537744F9D9}"/>
              </a:ext>
            </a:extLst>
          </p:cNvPr>
          <p:cNvGrpSpPr/>
          <p:nvPr/>
        </p:nvGrpSpPr>
        <p:grpSpPr>
          <a:xfrm>
            <a:off x="2780728" y="500018"/>
            <a:ext cx="6630544" cy="4082101"/>
            <a:chOff x="2780728" y="500018"/>
            <a:chExt cx="6630544" cy="40821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302A453-5D81-42DF-A74A-0E400B0CA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0728" y="500018"/>
              <a:ext cx="6630544" cy="408210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809755-2862-40CE-8CF0-E32A253315A0}"/>
                </a:ext>
              </a:extLst>
            </p:cNvPr>
            <p:cNvCxnSpPr>
              <a:cxnSpLocks/>
            </p:cNvCxnSpPr>
            <p:nvPr/>
          </p:nvCxnSpPr>
          <p:spPr>
            <a:xfrm>
              <a:off x="5048250" y="3771900"/>
              <a:ext cx="3552825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D41BD0-9330-4787-9786-FF8ED189C147}"/>
                </a:ext>
              </a:extLst>
            </p:cNvPr>
            <p:cNvSpPr/>
            <p:nvPr/>
          </p:nvSpPr>
          <p:spPr>
            <a:xfrm>
              <a:off x="4676775" y="3790950"/>
              <a:ext cx="3943350" cy="285750"/>
            </a:xfrm>
            <a:custGeom>
              <a:avLst/>
              <a:gdLst>
                <a:gd name="connsiteX0" fmla="*/ 3943350 w 3943350"/>
                <a:gd name="connsiteY0" fmla="*/ 0 h 285750"/>
                <a:gd name="connsiteX1" fmla="*/ 352425 w 3943350"/>
                <a:gd name="connsiteY1" fmla="*/ 9525 h 285750"/>
                <a:gd name="connsiteX2" fmla="*/ 0 w 3943350"/>
                <a:gd name="connsiteY2" fmla="*/ 285750 h 285750"/>
                <a:gd name="connsiteX3" fmla="*/ 3933825 w 3943350"/>
                <a:gd name="connsiteY3" fmla="*/ 257175 h 285750"/>
                <a:gd name="connsiteX4" fmla="*/ 3943350 w 3943350"/>
                <a:gd name="connsiteY4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3350" h="285750">
                  <a:moveTo>
                    <a:pt x="3943350" y="0"/>
                  </a:moveTo>
                  <a:lnTo>
                    <a:pt x="352425" y="9525"/>
                  </a:lnTo>
                  <a:lnTo>
                    <a:pt x="0" y="285750"/>
                  </a:lnTo>
                  <a:lnTo>
                    <a:pt x="3933825" y="257175"/>
                  </a:lnTo>
                  <a:lnTo>
                    <a:pt x="394335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70303C2-C1F3-440F-B74E-7EBB1E21D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9625" y="3771900"/>
              <a:ext cx="428626" cy="32385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584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A9E941-B90F-49A6-A8DF-993208AEF1C2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1F4512-58F2-44CD-9367-3A0653B9140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6934DB-C9A4-41E8-A513-B1E723C5A2AC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E7DC99-A72A-47F9-AA66-1F93BF9419C6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94A6C7-1064-4130-BBD2-0BC28A296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96" t="54531" r="6673" b="40494"/>
          <a:stretch/>
        </p:blipFill>
        <p:spPr>
          <a:xfrm>
            <a:off x="1698969" y="2855327"/>
            <a:ext cx="8790532" cy="1147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E2281-025D-4394-BDB8-46FBD1F2D732}"/>
              </a:ext>
            </a:extLst>
          </p:cNvPr>
          <p:cNvSpPr txBox="1"/>
          <p:nvPr/>
        </p:nvSpPr>
        <p:spPr>
          <a:xfrm>
            <a:off x="2512835" y="1632228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l-PH" sz="4800" dirty="0"/>
              <a:t>Fan_Speed</a:t>
            </a:r>
          </a:p>
        </p:txBody>
      </p:sp>
    </p:spTree>
    <p:extLst>
      <p:ext uri="{BB962C8B-B14F-4D97-AF65-F5344CB8AC3E}">
        <p14:creationId xmlns:p14="http://schemas.microsoft.com/office/powerpoint/2010/main" val="1071862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8DEC787-961D-4184-B123-B8A1D09D36D7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22EB8A-979A-449A-89A3-72B439E0228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549152-4A52-4BA8-A6C5-EAD819985041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08F253-F8A8-4FD5-A621-DA2E15E9FE11}"/>
              </a:ext>
            </a:extLst>
          </p:cNvPr>
          <p:cNvGrpSpPr/>
          <p:nvPr/>
        </p:nvGrpSpPr>
        <p:grpSpPr>
          <a:xfrm>
            <a:off x="285750" y="357501"/>
            <a:ext cx="4991100" cy="2766699"/>
            <a:chOff x="1944224" y="319043"/>
            <a:chExt cx="9217951" cy="54198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16B0BC-F265-4020-887D-7F92D6723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4224" y="319043"/>
              <a:ext cx="9217951" cy="541981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4A36C7-906A-401C-B03E-9ED0322F89C2}"/>
                </a:ext>
              </a:extLst>
            </p:cNvPr>
            <p:cNvCxnSpPr>
              <a:cxnSpLocks/>
            </p:cNvCxnSpPr>
            <p:nvPr/>
          </p:nvCxnSpPr>
          <p:spPr>
            <a:xfrm>
              <a:off x="8705850" y="876300"/>
              <a:ext cx="0" cy="4191000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B5-2E8E-4763-827A-F833EC4C6A57}"/>
              </a:ext>
            </a:extLst>
          </p:cNvPr>
          <p:cNvSpPr txBox="1"/>
          <p:nvPr/>
        </p:nvSpPr>
        <p:spPr>
          <a:xfrm>
            <a:off x="1043189" y="3280306"/>
            <a:ext cx="5052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Boosting </a:t>
            </a:r>
          </a:p>
          <a:p>
            <a:r>
              <a:rPr lang="en-US" dirty="0"/>
              <a:t>mf= slope * input + offset;</a:t>
            </a:r>
          </a:p>
          <a:p>
            <a:r>
              <a:rPr lang="en-US" dirty="0"/>
              <a:t>     =1* 4.0 - 3.9</a:t>
            </a:r>
          </a:p>
          <a:p>
            <a:r>
              <a:rPr lang="en-US" dirty="0"/>
              <a:t>     = 0.1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F03D91-C80D-4A77-9065-BD10DAAE5F0C}"/>
              </a:ext>
            </a:extLst>
          </p:cNvPr>
          <p:cNvGrpSpPr/>
          <p:nvPr/>
        </p:nvGrpSpPr>
        <p:grpSpPr>
          <a:xfrm>
            <a:off x="6771418" y="357501"/>
            <a:ext cx="4858607" cy="2985774"/>
            <a:chOff x="5781676" y="243201"/>
            <a:chExt cx="4858607" cy="29857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AB3DBB-C4B2-4F9C-B7CB-8F11C213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1676" y="243201"/>
              <a:ext cx="4858607" cy="29857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D9BCD4-2EB1-4C10-9428-7CA8B932E0C9}"/>
                </a:ext>
              </a:extLst>
            </p:cNvPr>
            <p:cNvCxnSpPr>
              <a:cxnSpLocks/>
            </p:cNvCxnSpPr>
            <p:nvPr/>
          </p:nvCxnSpPr>
          <p:spPr>
            <a:xfrm>
              <a:off x="8332128" y="550193"/>
              <a:ext cx="0" cy="2308821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713A3B-1096-44FD-9FAD-DBDB215E1E32}"/>
              </a:ext>
            </a:extLst>
          </p:cNvPr>
          <p:cNvSpPr txBox="1"/>
          <p:nvPr/>
        </p:nvSpPr>
        <p:spPr>
          <a:xfrm>
            <a:off x="7388154" y="3280306"/>
            <a:ext cx="3311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Hot </a:t>
            </a:r>
          </a:p>
          <a:p>
            <a:r>
              <a:rPr lang="en-US" sz="1600" dirty="0"/>
              <a:t>mf=  slope * input +  offset</a:t>
            </a:r>
          </a:p>
          <a:p>
            <a:r>
              <a:rPr lang="en-US" sz="1600" dirty="0"/>
              <a:t>     = 0.02 *55 -1</a:t>
            </a:r>
          </a:p>
          <a:p>
            <a:r>
              <a:rPr lang="en-US" sz="1600" dirty="0"/>
              <a:t>     = 0.1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4663B-73C1-448D-B7ED-C30BFE732241}"/>
              </a:ext>
            </a:extLst>
          </p:cNvPr>
          <p:cNvSpPr txBox="1"/>
          <p:nvPr/>
        </p:nvSpPr>
        <p:spPr>
          <a:xfrm>
            <a:off x="3292499" y="5295517"/>
            <a:ext cx="819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0.1                AND         0.1           THEN      0.1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02EAF8-C86E-4D35-82AD-A1670F833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537195"/>
              </p:ext>
            </p:extLst>
          </p:nvPr>
        </p:nvGraphicFramePr>
        <p:xfrm>
          <a:off x="1320801" y="4923373"/>
          <a:ext cx="9550398" cy="3675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18844">
                  <a:extLst>
                    <a:ext uri="{9D8B030D-6E8A-4147-A177-3AD203B41FA5}">
                      <a16:colId xmlns:a16="http://schemas.microsoft.com/office/drawing/2014/main" val="3973009567"/>
                    </a:ext>
                  </a:extLst>
                </a:gridCol>
                <a:gridCol w="577326">
                  <a:extLst>
                    <a:ext uri="{9D8B030D-6E8A-4147-A177-3AD203B41FA5}">
                      <a16:colId xmlns:a16="http://schemas.microsoft.com/office/drawing/2014/main" val="3406951015"/>
                    </a:ext>
                  </a:extLst>
                </a:gridCol>
                <a:gridCol w="2784747">
                  <a:extLst>
                    <a:ext uri="{9D8B030D-6E8A-4147-A177-3AD203B41FA5}">
                      <a16:colId xmlns:a16="http://schemas.microsoft.com/office/drawing/2014/main" val="2673765579"/>
                    </a:ext>
                  </a:extLst>
                </a:gridCol>
                <a:gridCol w="1064090">
                  <a:extLst>
                    <a:ext uri="{9D8B030D-6E8A-4147-A177-3AD203B41FA5}">
                      <a16:colId xmlns:a16="http://schemas.microsoft.com/office/drawing/2014/main" val="162744599"/>
                    </a:ext>
                  </a:extLst>
                </a:gridCol>
                <a:gridCol w="2117767">
                  <a:extLst>
                    <a:ext uri="{9D8B030D-6E8A-4147-A177-3AD203B41FA5}">
                      <a16:colId xmlns:a16="http://schemas.microsoft.com/office/drawing/2014/main" val="1329148729"/>
                    </a:ext>
                  </a:extLst>
                </a:gridCol>
                <a:gridCol w="1223281">
                  <a:extLst>
                    <a:ext uri="{9D8B030D-6E8A-4147-A177-3AD203B41FA5}">
                      <a16:colId xmlns:a16="http://schemas.microsoft.com/office/drawing/2014/main" val="3143367273"/>
                    </a:ext>
                  </a:extLst>
                </a:gridCol>
                <a:gridCol w="1364343">
                  <a:extLst>
                    <a:ext uri="{9D8B030D-6E8A-4147-A177-3AD203B41FA5}">
                      <a16:colId xmlns:a16="http://schemas.microsoft.com/office/drawing/2014/main" val="2617028340"/>
                    </a:ext>
                  </a:extLst>
                </a:gridCol>
              </a:tblGrid>
              <a:tr h="3675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280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26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A9E941-B90F-49A6-A8DF-993208AEF1C2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1F4512-58F2-44CD-9367-3A0653B9140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6934DB-C9A4-41E8-A513-B1E723C5A2AC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E7DC99-A72A-47F9-AA66-1F93BF9419C6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94A6C7-1064-4130-BBD2-0BC28A296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0" t="60115" r="36079" b="34497"/>
          <a:stretch/>
        </p:blipFill>
        <p:spPr>
          <a:xfrm>
            <a:off x="435183" y="3020763"/>
            <a:ext cx="10916696" cy="537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E2281-025D-4394-BDB8-46FBD1F2D732}"/>
              </a:ext>
            </a:extLst>
          </p:cNvPr>
          <p:cNvSpPr txBox="1"/>
          <p:nvPr/>
        </p:nvSpPr>
        <p:spPr>
          <a:xfrm>
            <a:off x="1531983" y="2187658"/>
            <a:ext cx="872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sz="3200" dirty="0"/>
              <a:t>Temperature  					Clock Speed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865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6D7BA5-E8D7-4CEC-90A4-06A242DF7B25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4F03CB-956C-4D4C-9B48-DE6307E290D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B05037-E425-4A8A-B9F3-015DA6DF98C3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302A453-5D81-42DF-A74A-0E400B0C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28" y="500018"/>
            <a:ext cx="6630544" cy="40821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809755-2862-40CE-8CF0-E32A253315A0}"/>
              </a:ext>
            </a:extLst>
          </p:cNvPr>
          <p:cNvCxnSpPr>
            <a:cxnSpLocks/>
          </p:cNvCxnSpPr>
          <p:nvPr/>
        </p:nvCxnSpPr>
        <p:spPr>
          <a:xfrm>
            <a:off x="5048250" y="3771900"/>
            <a:ext cx="3552825" cy="0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D41BD0-9330-4787-9786-FF8ED189C147}"/>
              </a:ext>
            </a:extLst>
          </p:cNvPr>
          <p:cNvSpPr/>
          <p:nvPr/>
        </p:nvSpPr>
        <p:spPr>
          <a:xfrm>
            <a:off x="4676775" y="3790950"/>
            <a:ext cx="3943350" cy="285750"/>
          </a:xfrm>
          <a:custGeom>
            <a:avLst/>
            <a:gdLst>
              <a:gd name="connsiteX0" fmla="*/ 3943350 w 3943350"/>
              <a:gd name="connsiteY0" fmla="*/ 0 h 285750"/>
              <a:gd name="connsiteX1" fmla="*/ 352425 w 3943350"/>
              <a:gd name="connsiteY1" fmla="*/ 9525 h 285750"/>
              <a:gd name="connsiteX2" fmla="*/ 0 w 3943350"/>
              <a:gd name="connsiteY2" fmla="*/ 285750 h 285750"/>
              <a:gd name="connsiteX3" fmla="*/ 3933825 w 3943350"/>
              <a:gd name="connsiteY3" fmla="*/ 257175 h 285750"/>
              <a:gd name="connsiteX4" fmla="*/ 3943350 w 3943350"/>
              <a:gd name="connsiteY4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350" h="285750">
                <a:moveTo>
                  <a:pt x="3943350" y="0"/>
                </a:moveTo>
                <a:lnTo>
                  <a:pt x="352425" y="9525"/>
                </a:lnTo>
                <a:lnTo>
                  <a:pt x="0" y="285750"/>
                </a:lnTo>
                <a:lnTo>
                  <a:pt x="3933825" y="257175"/>
                </a:lnTo>
                <a:lnTo>
                  <a:pt x="394335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14AD7-E7FF-46F9-BF6F-AE8E4C95A894}"/>
              </a:ext>
            </a:extLst>
          </p:cNvPr>
          <p:cNvSpPr txBox="1"/>
          <p:nvPr/>
        </p:nvSpPr>
        <p:spPr>
          <a:xfrm>
            <a:off x="3292499" y="5295517"/>
            <a:ext cx="819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0.1                AND         0.1           THEN      0.1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0EFA68B-DF03-448E-83DC-2BD673EF6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89090"/>
              </p:ext>
            </p:extLst>
          </p:nvPr>
        </p:nvGraphicFramePr>
        <p:xfrm>
          <a:off x="1320801" y="4923373"/>
          <a:ext cx="9550398" cy="3675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18844">
                  <a:extLst>
                    <a:ext uri="{9D8B030D-6E8A-4147-A177-3AD203B41FA5}">
                      <a16:colId xmlns:a16="http://schemas.microsoft.com/office/drawing/2014/main" val="3973009567"/>
                    </a:ext>
                  </a:extLst>
                </a:gridCol>
                <a:gridCol w="577326">
                  <a:extLst>
                    <a:ext uri="{9D8B030D-6E8A-4147-A177-3AD203B41FA5}">
                      <a16:colId xmlns:a16="http://schemas.microsoft.com/office/drawing/2014/main" val="3406951015"/>
                    </a:ext>
                  </a:extLst>
                </a:gridCol>
                <a:gridCol w="2784747">
                  <a:extLst>
                    <a:ext uri="{9D8B030D-6E8A-4147-A177-3AD203B41FA5}">
                      <a16:colId xmlns:a16="http://schemas.microsoft.com/office/drawing/2014/main" val="2673765579"/>
                    </a:ext>
                  </a:extLst>
                </a:gridCol>
                <a:gridCol w="1064090">
                  <a:extLst>
                    <a:ext uri="{9D8B030D-6E8A-4147-A177-3AD203B41FA5}">
                      <a16:colId xmlns:a16="http://schemas.microsoft.com/office/drawing/2014/main" val="162744599"/>
                    </a:ext>
                  </a:extLst>
                </a:gridCol>
                <a:gridCol w="2117767">
                  <a:extLst>
                    <a:ext uri="{9D8B030D-6E8A-4147-A177-3AD203B41FA5}">
                      <a16:colId xmlns:a16="http://schemas.microsoft.com/office/drawing/2014/main" val="1329148729"/>
                    </a:ext>
                  </a:extLst>
                </a:gridCol>
                <a:gridCol w="1223281">
                  <a:extLst>
                    <a:ext uri="{9D8B030D-6E8A-4147-A177-3AD203B41FA5}">
                      <a16:colId xmlns:a16="http://schemas.microsoft.com/office/drawing/2014/main" val="3143367273"/>
                    </a:ext>
                  </a:extLst>
                </a:gridCol>
                <a:gridCol w="1364343">
                  <a:extLst>
                    <a:ext uri="{9D8B030D-6E8A-4147-A177-3AD203B41FA5}">
                      <a16:colId xmlns:a16="http://schemas.microsoft.com/office/drawing/2014/main" val="2617028340"/>
                    </a:ext>
                  </a:extLst>
                </a:gridCol>
              </a:tblGrid>
              <a:tr h="3675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280649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36CE74-8F90-439E-B55E-A4780C341D18}"/>
              </a:ext>
            </a:extLst>
          </p:cNvPr>
          <p:cNvCxnSpPr>
            <a:cxnSpLocks/>
          </p:cNvCxnSpPr>
          <p:nvPr/>
        </p:nvCxnSpPr>
        <p:spPr>
          <a:xfrm flipV="1">
            <a:off x="4619625" y="3771900"/>
            <a:ext cx="428626" cy="323850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28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A9E941-B90F-49A6-A8DF-993208AEF1C2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1F4512-58F2-44CD-9367-3A0653B9140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6934DB-C9A4-41E8-A513-B1E723C5A2AC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E7DC99-A72A-47F9-AA66-1F93BF9419C6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94A6C7-1064-4130-BBD2-0BC28A296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08" t="60203" r="6961" b="34822"/>
          <a:stretch/>
        </p:blipFill>
        <p:spPr>
          <a:xfrm>
            <a:off x="1698969" y="2855327"/>
            <a:ext cx="8790532" cy="1147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E2281-025D-4394-BDB8-46FBD1F2D732}"/>
              </a:ext>
            </a:extLst>
          </p:cNvPr>
          <p:cNvSpPr txBox="1"/>
          <p:nvPr/>
        </p:nvSpPr>
        <p:spPr>
          <a:xfrm>
            <a:off x="2512835" y="1632228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l-PH" sz="4800" dirty="0"/>
              <a:t>Fan_Speed</a:t>
            </a:r>
          </a:p>
        </p:txBody>
      </p:sp>
    </p:spTree>
    <p:extLst>
      <p:ext uri="{BB962C8B-B14F-4D97-AF65-F5344CB8AC3E}">
        <p14:creationId xmlns:p14="http://schemas.microsoft.com/office/powerpoint/2010/main" val="300166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13D60-D210-426A-9D4A-770B4F66E470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D45541-ECBF-4EB3-AD94-106012DADA0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0DC56E-A5C2-4F57-8441-8440E9C6DB95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D5A6B2-6AFA-4DC7-9082-6CA260AC856B}"/>
              </a:ext>
            </a:extLst>
          </p:cNvPr>
          <p:cNvSpPr txBox="1"/>
          <p:nvPr/>
        </p:nvSpPr>
        <p:spPr>
          <a:xfrm>
            <a:off x="3032950" y="2644169"/>
            <a:ext cx="6050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l-PH" sz="4800" dirty="0"/>
              <a:t>Aggregation</a:t>
            </a:r>
          </a:p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03599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E372BD-EDC9-4697-8B26-BDDEF2A2F21E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A96F46-9BF7-44B9-B45E-B06027C535F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83BB02-8AD2-414D-9969-87F73E9C629B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E7F436-4729-4AEB-A5F7-74EBF67A9924}"/>
              </a:ext>
            </a:extLst>
          </p:cNvPr>
          <p:cNvSpPr txBox="1"/>
          <p:nvPr/>
        </p:nvSpPr>
        <p:spPr>
          <a:xfrm>
            <a:off x="263525" y="212725"/>
            <a:ext cx="113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l-PH" dirty="0"/>
              <a:t>Aggregate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744E0-4BE8-4BAD-8DC1-8F3EC37B9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3502658"/>
            <a:ext cx="3442420" cy="21198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DCB11B-99EF-41FF-ABA1-4E262C9A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64" y="926646"/>
            <a:ext cx="3442420" cy="21198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3F7458-EDF8-477D-BD39-40B5DDEB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64" y="3502657"/>
            <a:ext cx="3442420" cy="21198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B49DEF-22DC-4310-B696-B87A6B3D7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582057"/>
            <a:ext cx="3649887" cy="2247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DB03EB-E592-4DD5-9B08-2C3EEFD6110E}"/>
              </a:ext>
            </a:extLst>
          </p:cNvPr>
          <p:cNvSpPr txBox="1"/>
          <p:nvPr/>
        </p:nvSpPr>
        <p:spPr>
          <a:xfrm>
            <a:off x="2356570" y="2849811"/>
            <a:ext cx="166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Rule: 5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0B902-6277-4E38-8E10-646A475DDC36}"/>
              </a:ext>
            </a:extLst>
          </p:cNvPr>
          <p:cNvSpPr txBox="1"/>
          <p:nvPr/>
        </p:nvSpPr>
        <p:spPr>
          <a:xfrm>
            <a:off x="2254970" y="5622530"/>
            <a:ext cx="166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Rule: 6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AA362-9A8C-4AC8-B63D-A9F4913D63BA}"/>
              </a:ext>
            </a:extLst>
          </p:cNvPr>
          <p:cNvSpPr txBox="1"/>
          <p:nvPr/>
        </p:nvSpPr>
        <p:spPr>
          <a:xfrm>
            <a:off x="8795470" y="2980243"/>
            <a:ext cx="166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Rule: 8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C0FFA-71F4-401B-B2D6-EACC5F9AFB41}"/>
              </a:ext>
            </a:extLst>
          </p:cNvPr>
          <p:cNvSpPr txBox="1"/>
          <p:nvPr/>
        </p:nvSpPr>
        <p:spPr>
          <a:xfrm>
            <a:off x="8795470" y="5611882"/>
            <a:ext cx="166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Rule: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347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FF6593B-7090-4D24-AFEA-968451B7567E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1CC81D-AD65-4D2C-99FF-F683B270AD0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40F4C3-BAD8-4A0C-8937-26AB31935F11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3A97CC-01E3-401D-90EC-32753F5EDFDE}"/>
              </a:ext>
            </a:extLst>
          </p:cNvPr>
          <p:cNvSpPr txBox="1"/>
          <p:nvPr/>
        </p:nvSpPr>
        <p:spPr>
          <a:xfrm>
            <a:off x="263525" y="212725"/>
            <a:ext cx="125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l-PH" dirty="0"/>
              <a:t>Aggregated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480AA-65EF-49C6-AAAD-A0E6EC79C2FC}"/>
              </a:ext>
            </a:extLst>
          </p:cNvPr>
          <p:cNvGrpSpPr/>
          <p:nvPr/>
        </p:nvGrpSpPr>
        <p:grpSpPr>
          <a:xfrm>
            <a:off x="2780728" y="1387949"/>
            <a:ext cx="6630544" cy="4082101"/>
            <a:chOff x="2780728" y="500018"/>
            <a:chExt cx="6630544" cy="40821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5B9887-7DBA-4074-9120-70616B018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0728" y="500018"/>
              <a:ext cx="6630544" cy="408210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79D495-F97B-46F0-963A-38C17D96B012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3771900"/>
              <a:ext cx="160020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B0A282-8111-4265-9277-8E0729312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3275" y="1714500"/>
              <a:ext cx="981075" cy="1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27F90F-226C-40A7-BD03-7E0AC7358452}"/>
                </a:ext>
              </a:extLst>
            </p:cNvPr>
            <p:cNvCxnSpPr>
              <a:cxnSpLocks/>
            </p:cNvCxnSpPr>
            <p:nvPr/>
          </p:nvCxnSpPr>
          <p:spPr>
            <a:xfrm>
              <a:off x="4324350" y="1714500"/>
              <a:ext cx="2676525" cy="205740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9A37802-1B7C-4707-BB59-44AFE6B8F059}"/>
                </a:ext>
              </a:extLst>
            </p:cNvPr>
            <p:cNvSpPr/>
            <p:nvPr/>
          </p:nvSpPr>
          <p:spPr>
            <a:xfrm>
              <a:off x="3333750" y="1733550"/>
              <a:ext cx="5238750" cy="2343150"/>
            </a:xfrm>
            <a:custGeom>
              <a:avLst/>
              <a:gdLst>
                <a:gd name="connsiteX0" fmla="*/ 942975 w 5238750"/>
                <a:gd name="connsiteY0" fmla="*/ 19050 h 2343150"/>
                <a:gd name="connsiteX1" fmla="*/ 0 w 5238750"/>
                <a:gd name="connsiteY1" fmla="*/ 0 h 2343150"/>
                <a:gd name="connsiteX2" fmla="*/ 0 w 5238750"/>
                <a:gd name="connsiteY2" fmla="*/ 2314575 h 2343150"/>
                <a:gd name="connsiteX3" fmla="*/ 5238750 w 5238750"/>
                <a:gd name="connsiteY3" fmla="*/ 2343150 h 2343150"/>
                <a:gd name="connsiteX4" fmla="*/ 5229225 w 5238750"/>
                <a:gd name="connsiteY4" fmla="*/ 2057400 h 2343150"/>
                <a:gd name="connsiteX5" fmla="*/ 3619500 w 5238750"/>
                <a:gd name="connsiteY5" fmla="*/ 2057400 h 2343150"/>
                <a:gd name="connsiteX6" fmla="*/ 942975 w 5238750"/>
                <a:gd name="connsiteY6" fmla="*/ 19050 h 234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8750" h="2343150">
                  <a:moveTo>
                    <a:pt x="942975" y="19050"/>
                  </a:moveTo>
                  <a:lnTo>
                    <a:pt x="0" y="0"/>
                  </a:lnTo>
                  <a:lnTo>
                    <a:pt x="0" y="2314575"/>
                  </a:lnTo>
                  <a:lnTo>
                    <a:pt x="5238750" y="2343150"/>
                  </a:lnTo>
                  <a:lnTo>
                    <a:pt x="5229225" y="2057400"/>
                  </a:lnTo>
                  <a:lnTo>
                    <a:pt x="3619500" y="2057400"/>
                  </a:lnTo>
                  <a:lnTo>
                    <a:pt x="942975" y="19050"/>
                  </a:lnTo>
                  <a:close/>
                </a:path>
              </a:pathLst>
            </a:custGeom>
            <a:solidFill>
              <a:schemeClr val="bg2">
                <a:lumMod val="7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B44DCA-FB8A-4040-9924-35A155C8CDB0}"/>
                </a:ext>
              </a:extLst>
            </p:cNvPr>
            <p:cNvSpPr txBox="1"/>
            <p:nvPr/>
          </p:nvSpPr>
          <p:spPr>
            <a:xfrm>
              <a:off x="3725437" y="3050143"/>
              <a:ext cx="1491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l-PH" dirty="0"/>
                <a:t>Crisp function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87531-EE15-45B6-AEE7-963D9F458F37}"/>
                </a:ext>
              </a:extLst>
            </p:cNvPr>
            <p:cNvSpPr txBox="1"/>
            <p:nvPr/>
          </p:nvSpPr>
          <p:spPr>
            <a:xfrm>
              <a:off x="3249312" y="1312903"/>
              <a:ext cx="1075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l-PH" dirty="0"/>
                <a:t>0.75 slow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E052C2-F70C-406A-AD40-7944385A4577}"/>
                </a:ext>
              </a:extLst>
            </p:cNvPr>
            <p:cNvSpPr txBox="1"/>
            <p:nvPr/>
          </p:nvSpPr>
          <p:spPr>
            <a:xfrm>
              <a:off x="7249168" y="3370303"/>
              <a:ext cx="870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l-PH" dirty="0"/>
                <a:t>0.1 fast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332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C5618CA-846B-4C09-82D5-D385E31C04E0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0277DF-0CEE-431F-93B0-F0506D063CA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E148C2-D50A-4E95-A4C8-93219A8149FB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FDA499-A690-40E7-9A06-11AC13EBA520}"/>
              </a:ext>
            </a:extLst>
          </p:cNvPr>
          <p:cNvSpPr txBox="1"/>
          <p:nvPr/>
        </p:nvSpPr>
        <p:spPr>
          <a:xfrm>
            <a:off x="4294196" y="1543414"/>
            <a:ext cx="1299383" cy="19389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l-PH" sz="2000" dirty="0"/>
              <a:t>Fuzzy Logic Engine</a:t>
            </a:r>
          </a:p>
          <a:p>
            <a:pPr algn="ctr"/>
            <a:r>
              <a:rPr lang="fil-PH" sz="2000" dirty="0"/>
              <a:t>(Fan Speed Controller)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03F8F-777F-4FBF-A45D-54438DDACE9B}"/>
              </a:ext>
            </a:extLst>
          </p:cNvPr>
          <p:cNvSpPr txBox="1"/>
          <p:nvPr/>
        </p:nvSpPr>
        <p:spPr>
          <a:xfrm>
            <a:off x="6831372" y="2143580"/>
            <a:ext cx="1085850" cy="646331"/>
          </a:xfrm>
          <a:prstGeom prst="rect">
            <a:avLst/>
          </a:prstGeom>
          <a:solidFill>
            <a:srgbClr val="0C1429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l-PH" dirty="0">
                <a:solidFill>
                  <a:schemeClr val="bg1"/>
                </a:solidFill>
              </a:rPr>
              <a:t>Fan (RPM)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484D8F-92DE-473A-AB1C-489677737ADE}"/>
              </a:ext>
            </a:extLst>
          </p:cNvPr>
          <p:cNvSpPr txBox="1"/>
          <p:nvPr/>
        </p:nvSpPr>
        <p:spPr>
          <a:xfrm>
            <a:off x="9247547" y="2005081"/>
            <a:ext cx="2260600" cy="92333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l-PH" dirty="0"/>
              <a:t>Controlled Environment</a:t>
            </a:r>
          </a:p>
          <a:p>
            <a:pPr algn="ctr"/>
            <a:r>
              <a:rPr lang="fil-PH" dirty="0"/>
              <a:t>(CPU i5-11600K)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E5396-6858-401E-8310-8705B1FD2CA6}"/>
              </a:ext>
            </a:extLst>
          </p:cNvPr>
          <p:cNvCxnSpPr/>
          <p:nvPr/>
        </p:nvCxnSpPr>
        <p:spPr>
          <a:xfrm>
            <a:off x="5637572" y="2467821"/>
            <a:ext cx="10858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8BD1A8-77D8-4B45-87F0-33020798B510}"/>
              </a:ext>
            </a:extLst>
          </p:cNvPr>
          <p:cNvCxnSpPr>
            <a:cxnSpLocks/>
          </p:cNvCxnSpPr>
          <p:nvPr/>
        </p:nvCxnSpPr>
        <p:spPr>
          <a:xfrm>
            <a:off x="8164077" y="2470952"/>
            <a:ext cx="890588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8A1FB5-AB87-4365-9950-71CD9172028B}"/>
              </a:ext>
            </a:extLst>
          </p:cNvPr>
          <p:cNvCxnSpPr>
            <a:cxnSpLocks/>
          </p:cNvCxnSpPr>
          <p:nvPr/>
        </p:nvCxnSpPr>
        <p:spPr>
          <a:xfrm>
            <a:off x="2607159" y="1543414"/>
            <a:ext cx="1623095" cy="7878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57DEED1-BB3F-47ED-9171-B994EC707ADB}"/>
              </a:ext>
            </a:extLst>
          </p:cNvPr>
          <p:cNvSpPr txBox="1"/>
          <p:nvPr/>
        </p:nvSpPr>
        <p:spPr>
          <a:xfrm>
            <a:off x="885787" y="1081749"/>
            <a:ext cx="161369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l-PH" dirty="0"/>
              <a:t>Tcase  Temperature</a:t>
            </a:r>
          </a:p>
          <a:p>
            <a:pPr algn="ctr"/>
            <a:r>
              <a:rPr lang="fil-PH" dirty="0"/>
              <a:t>(°C)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1A561C-5FF4-4CBA-B233-67E622A4E3FE}"/>
              </a:ext>
            </a:extLst>
          </p:cNvPr>
          <p:cNvSpPr txBox="1"/>
          <p:nvPr/>
        </p:nvSpPr>
        <p:spPr>
          <a:xfrm>
            <a:off x="885784" y="2647821"/>
            <a:ext cx="161369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l-PH" dirty="0"/>
              <a:t>Clock speed</a:t>
            </a:r>
          </a:p>
          <a:p>
            <a:pPr algn="ctr"/>
            <a:r>
              <a:rPr lang="fil-PH" dirty="0"/>
              <a:t>(GHz) 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3B931E-8BFD-4BA4-A362-08C65977DAB0}"/>
              </a:ext>
            </a:extLst>
          </p:cNvPr>
          <p:cNvCxnSpPr>
            <a:cxnSpLocks/>
          </p:cNvCxnSpPr>
          <p:nvPr/>
        </p:nvCxnSpPr>
        <p:spPr>
          <a:xfrm flipV="1">
            <a:off x="2607159" y="2789911"/>
            <a:ext cx="1623095" cy="18466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CCA091-346B-4E13-9298-61294C5CE086}"/>
              </a:ext>
            </a:extLst>
          </p:cNvPr>
          <p:cNvCxnSpPr>
            <a:cxnSpLocks/>
            <a:endCxn id="21" idx="2"/>
          </p:cNvCxnSpPr>
          <p:nvPr/>
        </p:nvCxnSpPr>
        <p:spPr>
          <a:xfrm rot="10800000" flipV="1">
            <a:off x="1692632" y="3052020"/>
            <a:ext cx="8685221" cy="242132"/>
          </a:xfrm>
          <a:prstGeom prst="bentConnector4">
            <a:avLst>
              <a:gd name="adj1" fmla="val -48"/>
              <a:gd name="adj2" fmla="val 47764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90128FD-A2FC-425D-B2EA-3F6BFA9C3175}"/>
              </a:ext>
            </a:extLst>
          </p:cNvPr>
          <p:cNvCxnSpPr>
            <a:cxnSpLocks/>
            <a:stCxn id="8" idx="2"/>
            <a:endCxn id="20" idx="1"/>
          </p:cNvCxnSpPr>
          <p:nvPr/>
        </p:nvCxnSpPr>
        <p:spPr>
          <a:xfrm rot="5400000" flipH="1">
            <a:off x="4939318" y="-2510117"/>
            <a:ext cx="1384997" cy="9492060"/>
          </a:xfrm>
          <a:prstGeom prst="bentConnector4">
            <a:avLst>
              <a:gd name="adj1" fmla="val -158865"/>
              <a:gd name="adj2" fmla="val 10240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0980F18-10B6-4AFA-AB0E-5A27AF7C5C15}"/>
              </a:ext>
            </a:extLst>
          </p:cNvPr>
          <p:cNvSpPr txBox="1"/>
          <p:nvPr/>
        </p:nvSpPr>
        <p:spPr>
          <a:xfrm>
            <a:off x="4766034" y="4690367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(Tcase) Temp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87531C-771D-4AC4-B53D-E5088068B838}"/>
              </a:ext>
            </a:extLst>
          </p:cNvPr>
          <p:cNvSpPr txBox="1"/>
          <p:nvPr/>
        </p:nvSpPr>
        <p:spPr>
          <a:xfrm>
            <a:off x="4342964" y="3754742"/>
            <a:ext cx="245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 speed frequency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F66162-B6B2-4E35-9CFB-718FB0B2ABB7}"/>
              </a:ext>
            </a:extLst>
          </p:cNvPr>
          <p:cNvSpPr txBox="1"/>
          <p:nvPr/>
        </p:nvSpPr>
        <p:spPr>
          <a:xfrm>
            <a:off x="2917896" y="1339887"/>
            <a:ext cx="81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53386-100C-4A24-AE4B-97619F5BE7B8}"/>
              </a:ext>
            </a:extLst>
          </p:cNvPr>
          <p:cNvSpPr txBox="1"/>
          <p:nvPr/>
        </p:nvSpPr>
        <p:spPr>
          <a:xfrm>
            <a:off x="2655037" y="2473215"/>
            <a:ext cx="81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A159C2-483C-4558-A2E2-0196865592E4}"/>
              </a:ext>
            </a:extLst>
          </p:cNvPr>
          <p:cNvSpPr txBox="1"/>
          <p:nvPr/>
        </p:nvSpPr>
        <p:spPr>
          <a:xfrm>
            <a:off x="5770884" y="2063673"/>
            <a:ext cx="89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DF77E-5170-41F0-87F5-603D3510F91E}"/>
              </a:ext>
            </a:extLst>
          </p:cNvPr>
          <p:cNvSpPr txBox="1"/>
          <p:nvPr/>
        </p:nvSpPr>
        <p:spPr>
          <a:xfrm>
            <a:off x="2264658" y="404262"/>
            <a:ext cx="754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l-PH" dirty="0"/>
              <a:t>Simple Block  Diagram of the </a:t>
            </a:r>
            <a:r>
              <a:rPr lang="en-US" dirty="0"/>
              <a:t>CPU (</a:t>
            </a:r>
            <a:r>
              <a:rPr lang="en-US" dirty="0" err="1"/>
              <a:t>i5-11600K</a:t>
            </a:r>
            <a:r>
              <a:rPr lang="en-US" dirty="0"/>
              <a:t> Processor ) Fan Speed Controller</a:t>
            </a:r>
            <a:r>
              <a:rPr lang="fil-PH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60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ED88F1F-0430-4C99-A48B-5202C7EEA7DC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8255D9-664A-41A9-8B60-26D24D440CD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ECC5C5-DF4E-4802-B61B-14E3932E4542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FB0C7F9-60D1-4333-975E-21AC0CC7A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2" t="9716" r="5953" b="25702"/>
          <a:stretch/>
        </p:blipFill>
        <p:spPr>
          <a:xfrm>
            <a:off x="571549" y="1364342"/>
            <a:ext cx="11045372" cy="4426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37453-FABC-4517-9CD3-A5C563419EC5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85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80C7FF-C99D-4F6A-94EC-C7AE0A4AADA0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AB1DA3-B241-4F98-87A2-D230A90FE09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B4DD7D-5535-4535-8E6A-F26C7E7E52D1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B0BE4A-DBE0-4CE9-8E19-5C286A34A6AE}"/>
              </a:ext>
            </a:extLst>
          </p:cNvPr>
          <p:cNvSpPr txBox="1"/>
          <p:nvPr/>
        </p:nvSpPr>
        <p:spPr>
          <a:xfrm>
            <a:off x="3068794" y="3013500"/>
            <a:ext cx="6050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l-PH" sz="4800" dirty="0"/>
              <a:t>Defuzzification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120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1E551F-C662-4B14-B280-7CC571E469EF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817115-B019-4781-8383-486ACF6E683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A950D5-CE5D-4C1E-9E16-F9BCB4460392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33A1E61-2553-4BE3-B46F-D51F7ACFF1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839724"/>
              </p:ext>
            </p:extLst>
          </p:nvPr>
        </p:nvGraphicFramePr>
        <p:xfrm>
          <a:off x="676275" y="719666"/>
          <a:ext cx="1083945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59E696-1700-4385-81AF-0E9EDAD2B637}"/>
              </a:ext>
            </a:extLst>
          </p:cNvPr>
          <p:cNvCxnSpPr>
            <a:cxnSpLocks/>
          </p:cNvCxnSpPr>
          <p:nvPr/>
        </p:nvCxnSpPr>
        <p:spPr>
          <a:xfrm flipV="1">
            <a:off x="1414887" y="2321775"/>
            <a:ext cx="1663291" cy="1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ED161-2439-4CC1-969B-8C579EB8CECC}"/>
              </a:ext>
            </a:extLst>
          </p:cNvPr>
          <p:cNvCxnSpPr>
            <a:cxnSpLocks/>
          </p:cNvCxnSpPr>
          <p:nvPr/>
        </p:nvCxnSpPr>
        <p:spPr>
          <a:xfrm>
            <a:off x="7525976" y="5031023"/>
            <a:ext cx="3021311" cy="0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194668-F984-4AC2-81E6-A9A68F968CBE}"/>
              </a:ext>
            </a:extLst>
          </p:cNvPr>
          <p:cNvCxnSpPr>
            <a:cxnSpLocks/>
          </p:cNvCxnSpPr>
          <p:nvPr/>
        </p:nvCxnSpPr>
        <p:spPr>
          <a:xfrm>
            <a:off x="3078178" y="2321775"/>
            <a:ext cx="4447798" cy="2709248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9AB6E-5305-4E22-A275-702A599A1519}"/>
              </a:ext>
            </a:extLst>
          </p:cNvPr>
          <p:cNvCxnSpPr>
            <a:cxnSpLocks/>
          </p:cNvCxnSpPr>
          <p:nvPr/>
        </p:nvCxnSpPr>
        <p:spPr>
          <a:xfrm>
            <a:off x="3078178" y="2321774"/>
            <a:ext cx="0" cy="3126526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CFD09A-7FAC-4778-87C3-D1ABD62E6004}"/>
              </a:ext>
            </a:extLst>
          </p:cNvPr>
          <p:cNvCxnSpPr>
            <a:cxnSpLocks/>
          </p:cNvCxnSpPr>
          <p:nvPr/>
        </p:nvCxnSpPr>
        <p:spPr>
          <a:xfrm>
            <a:off x="7525976" y="5031023"/>
            <a:ext cx="0" cy="417277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356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73C0C91-B5F3-4529-9532-816C99ACB8AD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9CB9C-D944-4E13-BC4B-CCF9EF219B7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092103-B617-416C-BF0E-5F9E96817403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0E97CE-C317-4677-B977-1827899D2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21" t="27766" r="36995" b="17947"/>
          <a:stretch/>
        </p:blipFill>
        <p:spPr>
          <a:xfrm>
            <a:off x="2408046" y="527865"/>
            <a:ext cx="7372377" cy="5001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4A1D4-9420-47B5-928E-0E9EE8D6B7C6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24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8E90085-3F1C-46C6-9A1F-A56B5C9D114F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0FCD4E-301E-4854-8BBE-046A5DFA832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63681A-B7EB-404F-A450-25AFEECB1BD5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9EB164E-E731-4833-96DE-86DF89EF77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84781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76912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12EBC19-8929-4628-A488-9B7CE086C2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116FF7-9346-4D27-A345-F9ABE8FD8C9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4A3B9-BF1E-4087-8D42-3BB9D31B99E5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4AC4827-1707-4286-A170-A14AF34F5170}"/>
              </a:ext>
            </a:extLst>
          </p:cNvPr>
          <p:cNvSpPr txBox="1"/>
          <p:nvPr/>
        </p:nvSpPr>
        <p:spPr>
          <a:xfrm>
            <a:off x="307522" y="708862"/>
            <a:ext cx="484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for centroid (Manual)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F3186-BD6A-4460-B82B-9177779B7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0" t="27778" r="47813" b="64583"/>
          <a:stretch/>
        </p:blipFill>
        <p:spPr>
          <a:xfrm>
            <a:off x="1049634" y="1072095"/>
            <a:ext cx="2027395" cy="714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5182A-2A1C-4A76-B423-804DCD37C588}"/>
              </a:ext>
            </a:extLst>
          </p:cNvPr>
          <p:cNvSpPr txBox="1"/>
          <p:nvPr/>
        </p:nvSpPr>
        <p:spPr>
          <a:xfrm>
            <a:off x="3077029" y="1912545"/>
            <a:ext cx="8394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(0*0.75) + (100 * 0.75) + (200 * 0.75)  + (300 * 0.75)  + (400 * 0.733333)  + (500 * 0.666667)  + (600 * 0.6)  + (700 * 0.533333)  + (800 * 0.466667)  + (900 * 0.4) + (1000 * 0.333333) + (1100 * 0.266667)  + (1200 * 0.2)  + (1300 * 0.133333)  + (1400 * 0.1)  + (1500 * 0.1) + (1600 * 0.1) + (1700 * 0.1)  + (1800 * 0.1) + (1900 * 0.1)  + (2000 * 0.1)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51AC6-41A3-4D1F-86DE-6583BB195D66}"/>
              </a:ext>
            </a:extLst>
          </p:cNvPr>
          <p:cNvSpPr txBox="1"/>
          <p:nvPr/>
        </p:nvSpPr>
        <p:spPr>
          <a:xfrm>
            <a:off x="2749324" y="4528244"/>
            <a:ext cx="4115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4773.333 </a:t>
            </a:r>
            <a:r>
              <a:rPr lang="en-US" sz="2800" b="1" dirty="0"/>
              <a:t>/</a:t>
            </a:r>
            <a:r>
              <a:rPr lang="en-US" dirty="0"/>
              <a:t> 8.033333333 = </a:t>
            </a:r>
            <a:r>
              <a:rPr lang="en-US" b="1" dirty="0"/>
              <a:t>594.1908299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C8713-5D01-4507-A0BE-0248333EC32D}"/>
              </a:ext>
            </a:extLst>
          </p:cNvPr>
          <p:cNvSpPr txBox="1"/>
          <p:nvPr/>
        </p:nvSpPr>
        <p:spPr>
          <a:xfrm>
            <a:off x="3077029" y="3288964"/>
            <a:ext cx="8394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0.75 + 0.75 + 0.75 + 0.75 + 0.733333333 + 0.666666667 + 0.6 + 0.533333333 + 0.466666667 + 0.4 + 0.333333333 + 0.266666667 + 0.2 + 0.133333333 + 0.1 + 0.1 + 0.1 + 0.1 + 0.1 + 0.1 + 0.1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A7A797-825E-4082-82CA-542FDAFB8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66" t="15833" r="18750" b="59861"/>
          <a:stretch/>
        </p:blipFill>
        <p:spPr>
          <a:xfrm>
            <a:off x="8211957" y="4212294"/>
            <a:ext cx="3259138" cy="207399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AC47A2-EA96-4B16-AD47-BE913D29B163}"/>
              </a:ext>
            </a:extLst>
          </p:cNvPr>
          <p:cNvCxnSpPr>
            <a:cxnSpLocks/>
          </p:cNvCxnSpPr>
          <p:nvPr/>
        </p:nvCxnSpPr>
        <p:spPr>
          <a:xfrm>
            <a:off x="2830286" y="3161779"/>
            <a:ext cx="9023803" cy="0"/>
          </a:xfrm>
          <a:prstGeom prst="line">
            <a:avLst/>
          </a:prstGeom>
          <a:ln w="76200">
            <a:solidFill>
              <a:srgbClr val="0C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11BC242-D306-4BDB-8B1D-3F06505AA30C}"/>
              </a:ext>
            </a:extLst>
          </p:cNvPr>
          <p:cNvSpPr txBox="1"/>
          <p:nvPr/>
        </p:nvSpPr>
        <p:spPr>
          <a:xfrm>
            <a:off x="1049634" y="2977113"/>
            <a:ext cx="169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Centroid</a:t>
            </a:r>
            <a:r>
              <a:rPr lang="en-US" dirty="0"/>
              <a:t> (z*) 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1263DA-28CD-4D78-B56F-86412D4887A3}"/>
              </a:ext>
            </a:extLst>
          </p:cNvPr>
          <p:cNvSpPr txBox="1"/>
          <p:nvPr/>
        </p:nvSpPr>
        <p:spPr>
          <a:xfrm>
            <a:off x="1049634" y="4635966"/>
            <a:ext cx="169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Centroid</a:t>
            </a:r>
            <a:r>
              <a:rPr lang="en-US" dirty="0"/>
              <a:t> (z*) =</a:t>
            </a:r>
          </a:p>
        </p:txBody>
      </p:sp>
    </p:spTree>
    <p:extLst>
      <p:ext uri="{BB962C8B-B14F-4D97-AF65-F5344CB8AC3E}">
        <p14:creationId xmlns:p14="http://schemas.microsoft.com/office/powerpoint/2010/main" val="233537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6CA8311-83E1-4FD0-AD49-9093C131223F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904220-BFAB-4A2E-98AB-5C50B62EA9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116AE1-1CCD-4105-9C7B-94B50DD1259B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F8394C-302A-47AA-AC25-AD446482B664}"/>
              </a:ext>
            </a:extLst>
          </p:cNvPr>
          <p:cNvSpPr txBox="1"/>
          <p:nvPr/>
        </p:nvSpPr>
        <p:spPr>
          <a:xfrm>
            <a:off x="282311" y="361950"/>
            <a:ext cx="484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for centroid (Excel)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E2C32-09F2-44A8-BF40-553F4D1FB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0" t="20139" r="15937" b="13750"/>
          <a:stretch/>
        </p:blipFill>
        <p:spPr>
          <a:xfrm>
            <a:off x="1390649" y="872608"/>
            <a:ext cx="9720731" cy="51127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7201A7-433D-4D96-A504-6E424F2B44B0}"/>
              </a:ext>
            </a:extLst>
          </p:cNvPr>
          <p:cNvSpPr/>
          <p:nvPr/>
        </p:nvSpPr>
        <p:spPr>
          <a:xfrm>
            <a:off x="5778769" y="6126717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594.191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2E5A10-45FD-4224-B912-60CB4365ACB8}"/>
              </a:ext>
            </a:extLst>
          </p:cNvPr>
          <p:cNvSpPr/>
          <p:nvPr/>
        </p:nvSpPr>
        <p:spPr>
          <a:xfrm>
            <a:off x="4331963" y="6126717"/>
            <a:ext cx="1615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Centroid (z*) = </a:t>
            </a:r>
          </a:p>
        </p:txBody>
      </p:sp>
    </p:spTree>
    <p:extLst>
      <p:ext uri="{BB962C8B-B14F-4D97-AF65-F5344CB8AC3E}">
        <p14:creationId xmlns:p14="http://schemas.microsoft.com/office/powerpoint/2010/main" val="155219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6CA8311-83E1-4FD0-AD49-9093C131223F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904220-BFAB-4A2E-98AB-5C50B62EA9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116AE1-1CCD-4105-9C7B-94B50DD1259B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F8394C-302A-47AA-AC25-AD446482B664}"/>
              </a:ext>
            </a:extLst>
          </p:cNvPr>
          <p:cNvSpPr txBox="1"/>
          <p:nvPr/>
        </p:nvSpPr>
        <p:spPr>
          <a:xfrm>
            <a:off x="282311" y="361950"/>
            <a:ext cx="484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for centroid (MATLAB) </a:t>
            </a:r>
            <a:r>
              <a:rPr lang="en-US" i="1" dirty="0"/>
              <a:t>more accurate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7201A7-433D-4D96-A504-6E424F2B44B0}"/>
              </a:ext>
            </a:extLst>
          </p:cNvPr>
          <p:cNvSpPr/>
          <p:nvPr/>
        </p:nvSpPr>
        <p:spPr>
          <a:xfrm>
            <a:off x="5778769" y="61267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l-PH" dirty="0"/>
              <a:t>610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2E5A10-45FD-4224-B912-60CB4365ACB8}"/>
              </a:ext>
            </a:extLst>
          </p:cNvPr>
          <p:cNvSpPr/>
          <p:nvPr/>
        </p:nvSpPr>
        <p:spPr>
          <a:xfrm>
            <a:off x="4331963" y="6126717"/>
            <a:ext cx="1615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Centroid</a:t>
            </a:r>
            <a:r>
              <a:rPr lang="en-US" dirty="0"/>
              <a:t> (z*) =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E0E55-0626-487B-B2A1-C471DF8BD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" b="5186"/>
          <a:stretch/>
        </p:blipFill>
        <p:spPr>
          <a:xfrm>
            <a:off x="1014454" y="807482"/>
            <a:ext cx="9528629" cy="50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88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113258-7998-473A-A2CB-573E65EB76A8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1DEBAB-3E69-4957-998E-749B86A4837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2B317F-10F5-48B4-BFF1-8C49FD32D7E2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E2A3C85-0FDC-4ACE-AA39-7CAEBA11AE56}"/>
              </a:ext>
            </a:extLst>
          </p:cNvPr>
          <p:cNvSpPr/>
          <p:nvPr/>
        </p:nvSpPr>
        <p:spPr>
          <a:xfrm>
            <a:off x="2799164" y="1474280"/>
            <a:ext cx="62909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for</a:t>
            </a:r>
            <a:r>
              <a:rPr lang="en-US" sz="4800" dirty="0"/>
              <a:t> </a:t>
            </a:r>
            <a:r>
              <a:rPr lang="en-US" sz="6600" dirty="0"/>
              <a:t>4.0 GHz and 55c</a:t>
            </a:r>
            <a:endParaRPr lang="en-US" sz="4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798BA3-F9D8-48D0-A246-A2246EC68F88}"/>
              </a:ext>
            </a:extLst>
          </p:cNvPr>
          <p:cNvSpPr/>
          <p:nvPr/>
        </p:nvSpPr>
        <p:spPr>
          <a:xfrm>
            <a:off x="447957" y="410963"/>
            <a:ext cx="17271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Result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CFA8E86-B5B1-4646-B82B-48248EEF2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715376"/>
              </p:ext>
            </p:extLst>
          </p:nvPr>
        </p:nvGraphicFramePr>
        <p:xfrm>
          <a:off x="1813451" y="2787064"/>
          <a:ext cx="856156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3855">
                  <a:extLst>
                    <a:ext uri="{9D8B030D-6E8A-4147-A177-3AD203B41FA5}">
                      <a16:colId xmlns:a16="http://schemas.microsoft.com/office/drawing/2014/main" val="3831530635"/>
                    </a:ext>
                  </a:extLst>
                </a:gridCol>
                <a:gridCol w="2853855">
                  <a:extLst>
                    <a:ext uri="{9D8B030D-6E8A-4147-A177-3AD203B41FA5}">
                      <a16:colId xmlns:a16="http://schemas.microsoft.com/office/drawing/2014/main" val="2756030138"/>
                    </a:ext>
                  </a:extLst>
                </a:gridCol>
                <a:gridCol w="2853855">
                  <a:extLst>
                    <a:ext uri="{9D8B030D-6E8A-4147-A177-3AD203B41FA5}">
                      <a16:colId xmlns:a16="http://schemas.microsoft.com/office/drawing/2014/main" val="510957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il-PH" sz="3200" dirty="0"/>
                        <a:t>Computation</a:t>
                      </a:r>
                      <a:endParaRPr lang="en-US" sz="3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3200" dirty="0"/>
                        <a:t>Plot Points</a:t>
                      </a:r>
                      <a:endParaRPr lang="en-US" sz="3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14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3200" dirty="0"/>
                        <a:t>Result (rpm)</a:t>
                      </a:r>
                      <a:endParaRPr lang="en-US" sz="3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14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24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l-PH" sz="3200" dirty="0"/>
                        <a:t>Manual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l-PH" sz="3200" dirty="0"/>
                        <a:t>21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594.1908299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1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7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l-PH" sz="3200" dirty="0"/>
                        <a:t>Excel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l-PH" sz="3200" dirty="0"/>
                        <a:t>21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594.191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1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395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l-PH" sz="3200" dirty="0"/>
                        <a:t>MATLAB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l-PH" sz="3200" dirty="0"/>
                        <a:t>101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l-PH" sz="3200" dirty="0"/>
                        <a:t>610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601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593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BD47C2-E1C4-4B0C-9ED4-0ADE7AED4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42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l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0DFFA-7F6A-4617-8B00-B6975838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969" y="2766218"/>
            <a:ext cx="227606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il-PH" sz="9600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1943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8C2780-36D4-478E-9607-8ED1323E4FA5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0A586E-3E9C-4E70-BE32-1A1CA2E0D4D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8550D1-F5FA-4CAD-A52E-A06B68C11875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DCE4488-FF21-4795-A82F-D1D9D00270CA}"/>
              </a:ext>
            </a:extLst>
          </p:cNvPr>
          <p:cNvSpPr txBox="1"/>
          <p:nvPr/>
        </p:nvSpPr>
        <p:spPr>
          <a:xfrm>
            <a:off x="258990" y="24515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MATLAB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5DAF3B-E541-448B-AB4C-01B673834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9" b="5187"/>
          <a:stretch/>
        </p:blipFill>
        <p:spPr>
          <a:xfrm>
            <a:off x="1029243" y="654857"/>
            <a:ext cx="10129984" cy="57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0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C616AF9-448A-4EE3-AE2E-651F80F3086C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A501A5-BD88-4366-8F4C-610EEB173BE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8E2B3E-DB38-43CA-804F-5B4631F31179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D2C408-EC0E-4EAB-919C-93F94F8A96A3}"/>
              </a:ext>
            </a:extLst>
          </p:cNvPr>
          <p:cNvSpPr txBox="1"/>
          <p:nvPr/>
        </p:nvSpPr>
        <p:spPr>
          <a:xfrm>
            <a:off x="2241806" y="14125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9B90F-1A0C-40D2-A3F1-884E274DC4D8}"/>
              </a:ext>
            </a:extLst>
          </p:cNvPr>
          <p:cNvSpPr txBox="1"/>
          <p:nvPr/>
        </p:nvSpPr>
        <p:spPr>
          <a:xfrm>
            <a:off x="2632577" y="2659558"/>
            <a:ext cx="6923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l-PH" sz="4400" dirty="0"/>
              <a:t>Variables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6090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9317646-3022-4EC1-91E9-724931EEB339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B32061-B336-49AC-BE71-51A8EF8B592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B1CF42-5D9A-479E-A0A0-A93BD1DA2F0E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09549AD-1FE9-4CAA-9178-BF74E2E91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13364"/>
              </p:ext>
            </p:extLst>
          </p:nvPr>
        </p:nvGraphicFramePr>
        <p:xfrm>
          <a:off x="417335" y="720497"/>
          <a:ext cx="113538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616595731"/>
                    </a:ext>
                  </a:extLst>
                </a:gridCol>
                <a:gridCol w="2769870">
                  <a:extLst>
                    <a:ext uri="{9D8B030D-6E8A-4147-A177-3AD203B41FA5}">
                      <a16:colId xmlns:a16="http://schemas.microsoft.com/office/drawing/2014/main" val="100847503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3581387538"/>
                    </a:ext>
                  </a:extLst>
                </a:gridCol>
                <a:gridCol w="3335970">
                  <a:extLst>
                    <a:ext uri="{9D8B030D-6E8A-4147-A177-3AD203B41FA5}">
                      <a16:colId xmlns:a16="http://schemas.microsoft.com/office/drawing/2014/main" val="3425751892"/>
                    </a:ext>
                  </a:extLst>
                </a:gridCol>
                <a:gridCol w="1205550">
                  <a:extLst>
                    <a:ext uri="{9D8B030D-6E8A-4147-A177-3AD203B41FA5}">
                      <a16:colId xmlns:a16="http://schemas.microsoft.com/office/drawing/2014/main" val="3994755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Linguistic Variables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Linguistic Values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Units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Ranges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73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(Tcase) Temperature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Cool, Warm, Hot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Degree Celcius (°C)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0-100 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14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Clock speed frequency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Thermal throttling, Base, Boosting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Gigahertz (GHz)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0-5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42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Fan Speed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Slow, Fast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Revolution per minute (rpm)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l-PH" sz="2400" dirty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28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BF46CC1-F3D6-4D05-BEA8-1E3C9E9A97E7}"/>
              </a:ext>
            </a:extLst>
          </p:cNvPr>
          <p:cNvSpPr txBox="1"/>
          <p:nvPr/>
        </p:nvSpPr>
        <p:spPr>
          <a:xfrm>
            <a:off x="6750091" y="3946760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b="1" dirty="0">
                <a:solidFill>
                  <a:srgbClr val="0C1429"/>
                </a:solidFill>
              </a:rPr>
              <a:t>Temperature Range </a:t>
            </a:r>
            <a:r>
              <a:rPr lang="fil-PH" dirty="0"/>
              <a:t>is based from Intel Core i5 11600k processor benchmark – </a:t>
            </a:r>
            <a:r>
              <a:rPr lang="fil-PH" i="1" dirty="0">
                <a:solidFill>
                  <a:srgbClr val="0B8DFD"/>
                </a:solidFill>
              </a:rPr>
              <a:t>Max Temperature</a:t>
            </a:r>
            <a:endParaRPr lang="en-US" i="1" dirty="0">
              <a:solidFill>
                <a:srgbClr val="0B8DF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8B004-892D-44C1-8C85-F1A81C6DC2A4}"/>
              </a:ext>
            </a:extLst>
          </p:cNvPr>
          <p:cNvSpPr txBox="1"/>
          <p:nvPr/>
        </p:nvSpPr>
        <p:spPr>
          <a:xfrm>
            <a:off x="9426616" y="3946760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b="1" dirty="0">
                <a:solidFill>
                  <a:srgbClr val="0C1429"/>
                </a:solidFill>
              </a:rPr>
              <a:t>Clock speed frequency Range </a:t>
            </a:r>
            <a:r>
              <a:rPr lang="fil-PH" dirty="0"/>
              <a:t>is based from Intel Core i5 11600k processor benchmark – </a:t>
            </a:r>
            <a:r>
              <a:rPr lang="fil-PH" i="1" dirty="0">
                <a:solidFill>
                  <a:srgbClr val="0B8DFD"/>
                </a:solidFill>
              </a:rPr>
              <a:t>Max Turbo Frequency</a:t>
            </a:r>
            <a:endParaRPr lang="en-US" i="1" dirty="0">
              <a:solidFill>
                <a:srgbClr val="0B8DF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F12FA-2E3E-4AC3-A164-F23F561C3B7E}"/>
              </a:ext>
            </a:extLst>
          </p:cNvPr>
          <p:cNvSpPr txBox="1"/>
          <p:nvPr/>
        </p:nvSpPr>
        <p:spPr>
          <a:xfrm>
            <a:off x="9426616" y="5611640"/>
            <a:ext cx="2063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b="1" dirty="0">
                <a:solidFill>
                  <a:srgbClr val="0C1429"/>
                </a:solidFill>
              </a:rPr>
              <a:t>Fan Speed Range </a:t>
            </a:r>
            <a:r>
              <a:rPr lang="fil-PH" dirty="0"/>
              <a:t>is based from other existing fan’s RPM</a:t>
            </a:r>
            <a:endParaRPr lang="en-US" i="1" dirty="0">
              <a:solidFill>
                <a:srgbClr val="0B8DFD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3997FA-664D-4C88-AC88-354E986C663C}"/>
              </a:ext>
            </a:extLst>
          </p:cNvPr>
          <p:cNvSpPr/>
          <p:nvPr/>
        </p:nvSpPr>
        <p:spPr>
          <a:xfrm>
            <a:off x="588901" y="3962547"/>
            <a:ext cx="46768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C1429"/>
                </a:solidFill>
              </a:rPr>
              <a:t>Tcase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is CPU temperature measurement taken from the center of the CPU's top surface (heat spreader). </a:t>
            </a:r>
            <a:r>
              <a:rPr lang="en-US" dirty="0"/>
              <a:t>This temperature is measured by a diode embedded between the CPU cores.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i="1" dirty="0"/>
              <a:t>useful</a:t>
            </a:r>
            <a:r>
              <a:rPr lang="en-US" dirty="0"/>
              <a:t> for determining your CPU's idle temperature, normal temperature and maximum temperature.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7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ADF74E-0835-443D-837E-21F6C0F46CC5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2ED688-80F6-4B15-ABF5-ED30C42127A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48A308-FF40-4536-BDC1-FF43C526720A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D5A6B2-6AFA-4DC7-9082-6CA260AC856B}"/>
              </a:ext>
            </a:extLst>
          </p:cNvPr>
          <p:cNvSpPr txBox="1"/>
          <p:nvPr/>
        </p:nvSpPr>
        <p:spPr>
          <a:xfrm>
            <a:off x="3292474" y="2598002"/>
            <a:ext cx="560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l-PH" sz="4800" dirty="0"/>
              <a:t>Membership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8215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F71F301-8AEC-480D-8679-2BA19290BB78}"/>
              </a:ext>
            </a:extLst>
          </p:cNvPr>
          <p:cNvGrpSpPr/>
          <p:nvPr/>
        </p:nvGrpSpPr>
        <p:grpSpPr>
          <a:xfrm>
            <a:off x="-1765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85E1AB-7A1C-412B-8A57-2DD52DA6C52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C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949423-2181-415D-83BF-1D6D004F40F1}"/>
                </a:ext>
              </a:extLst>
            </p:cNvPr>
            <p:cNvSpPr/>
            <p:nvPr/>
          </p:nvSpPr>
          <p:spPr>
            <a:xfrm>
              <a:off x="161925" y="204787"/>
              <a:ext cx="11868150" cy="644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FBA230-DD9B-43EE-B9CC-B89F1726E075}"/>
              </a:ext>
            </a:extLst>
          </p:cNvPr>
          <p:cNvGrpSpPr/>
          <p:nvPr/>
        </p:nvGrpSpPr>
        <p:grpSpPr>
          <a:xfrm>
            <a:off x="1690510" y="719665"/>
            <a:ext cx="8807450" cy="5418667"/>
            <a:chOff x="2292350" y="538691"/>
            <a:chExt cx="8807450" cy="5418667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B437161C-C49E-49D3-949B-CEFA99C9CA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09519373"/>
                </p:ext>
              </p:extLst>
            </p:nvPr>
          </p:nvGraphicFramePr>
          <p:xfrm>
            <a:off x="2292350" y="538691"/>
            <a:ext cx="880745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23F68A-991D-44CD-890D-82AF92F0DB40}"/>
                </a:ext>
              </a:extLst>
            </p:cNvPr>
            <p:cNvSpPr txBox="1"/>
            <p:nvPr/>
          </p:nvSpPr>
          <p:spPr>
            <a:xfrm>
              <a:off x="5167630" y="1948830"/>
              <a:ext cx="982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y= 0.05x-1.5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8C2C13-4AA9-46B5-B48F-F13D49D036DE}"/>
                </a:ext>
              </a:extLst>
            </p:cNvPr>
            <p:cNvSpPr txBox="1"/>
            <p:nvPr/>
          </p:nvSpPr>
          <p:spPr>
            <a:xfrm>
              <a:off x="7004050" y="1948829"/>
              <a:ext cx="1196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y= -0.05x+3.5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AF78817-E46B-4BF4-BFDA-FBA5122936BA}"/>
              </a:ext>
            </a:extLst>
          </p:cNvPr>
          <p:cNvSpPr txBox="1"/>
          <p:nvPr/>
        </p:nvSpPr>
        <p:spPr>
          <a:xfrm>
            <a:off x="288018" y="31772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l-PH" dirty="0"/>
              <a:t>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1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2625</Words>
  <Application>Microsoft Office PowerPoint</Application>
  <PresentationFormat>Widescreen</PresentationFormat>
  <Paragraphs>609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Group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Cepe</dc:creator>
  <cp:lastModifiedBy>Bahay_Lores</cp:lastModifiedBy>
  <cp:revision>74</cp:revision>
  <dcterms:created xsi:type="dcterms:W3CDTF">2021-05-21T08:02:20Z</dcterms:created>
  <dcterms:modified xsi:type="dcterms:W3CDTF">2021-05-22T04:22:25Z</dcterms:modified>
</cp:coreProperties>
</file>